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377" r:id="rId2"/>
    <p:sldId id="262" r:id="rId3"/>
    <p:sldId id="266" r:id="rId4"/>
    <p:sldId id="267" r:id="rId5"/>
    <p:sldId id="275" r:id="rId6"/>
    <p:sldId id="265" r:id="rId7"/>
    <p:sldId id="264" r:id="rId8"/>
    <p:sldId id="380" r:id="rId9"/>
    <p:sldId id="281" r:id="rId10"/>
    <p:sldId id="282" r:id="rId11"/>
    <p:sldId id="378" r:id="rId12"/>
    <p:sldId id="379" r:id="rId13"/>
    <p:sldId id="322" r:id="rId14"/>
    <p:sldId id="382" r:id="rId15"/>
    <p:sldId id="352" r:id="rId16"/>
    <p:sldId id="363" r:id="rId17"/>
    <p:sldId id="357" r:id="rId18"/>
    <p:sldId id="359" r:id="rId19"/>
    <p:sldId id="323" r:id="rId20"/>
    <p:sldId id="324" r:id="rId21"/>
    <p:sldId id="344" r:id="rId22"/>
    <p:sldId id="360" r:id="rId23"/>
    <p:sldId id="361" r:id="rId24"/>
    <p:sldId id="346" r:id="rId25"/>
    <p:sldId id="362" r:id="rId26"/>
    <p:sldId id="326" r:id="rId27"/>
    <p:sldId id="327" r:id="rId28"/>
    <p:sldId id="328" r:id="rId29"/>
    <p:sldId id="329" r:id="rId30"/>
    <p:sldId id="331" r:id="rId31"/>
    <p:sldId id="332" r:id="rId32"/>
    <p:sldId id="383" r:id="rId33"/>
    <p:sldId id="365" r:id="rId34"/>
    <p:sldId id="366" r:id="rId35"/>
    <p:sldId id="367" r:id="rId36"/>
    <p:sldId id="368" r:id="rId37"/>
    <p:sldId id="369" r:id="rId38"/>
    <p:sldId id="370" r:id="rId39"/>
    <p:sldId id="371" r:id="rId40"/>
    <p:sldId id="372" r:id="rId41"/>
    <p:sldId id="373" r:id="rId42"/>
    <p:sldId id="374" r:id="rId43"/>
    <p:sldId id="375" r:id="rId44"/>
    <p:sldId id="376" r:id="rId45"/>
    <p:sldId id="3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D7D31"/>
    <a:srgbClr val="0000FF"/>
    <a:srgbClr val="FB0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3"/>
    <p:restoredTop sz="88536"/>
  </p:normalViewPr>
  <p:slideViewPr>
    <p:cSldViewPr snapToGrid="0" snapToObjects="1">
      <p:cViewPr varScale="1">
        <p:scale>
          <a:sx n="99" d="100"/>
          <a:sy n="99" d="100"/>
        </p:scale>
        <p:origin x="20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E06AA-9CAD-494E-B9E6-97BA3A90000C}" type="datetimeFigureOut">
              <a:rPr lang="en-US" smtClean="0"/>
              <a:t>8/17/17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FA36A-15C4-194E-8BEC-8B7EFFC07B69}" type="slidenum">
              <a:rPr lang="en-US" smtClean="0"/>
              <a:t>‹#›</a:t>
            </a:fld>
            <a:endParaRPr lang="en-US"/>
          </a:p>
        </p:txBody>
      </p:sp>
    </p:spTree>
    <p:extLst>
      <p:ext uri="{BB962C8B-B14F-4D97-AF65-F5344CB8AC3E}">
        <p14:creationId xmlns:p14="http://schemas.microsoft.com/office/powerpoint/2010/main" val="93364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a:t>
            </a:fld>
            <a:endParaRPr lang="en-US"/>
          </a:p>
        </p:txBody>
      </p:sp>
    </p:spTree>
    <p:extLst>
      <p:ext uri="{BB962C8B-B14F-4D97-AF65-F5344CB8AC3E}">
        <p14:creationId xmlns:p14="http://schemas.microsoft.com/office/powerpoint/2010/main" val="491520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12</a:t>
            </a:fld>
            <a:endParaRPr lang="en-US"/>
          </a:p>
        </p:txBody>
      </p:sp>
    </p:spTree>
    <p:extLst>
      <p:ext uri="{BB962C8B-B14F-4D97-AF65-F5344CB8AC3E}">
        <p14:creationId xmlns:p14="http://schemas.microsoft.com/office/powerpoint/2010/main" val="1645955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16</a:t>
            </a:fld>
            <a:endParaRPr lang="en-US"/>
          </a:p>
        </p:txBody>
      </p:sp>
    </p:spTree>
    <p:extLst>
      <p:ext uri="{BB962C8B-B14F-4D97-AF65-F5344CB8AC3E}">
        <p14:creationId xmlns:p14="http://schemas.microsoft.com/office/powerpoint/2010/main" val="119157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17</a:t>
            </a:fld>
            <a:endParaRPr lang="en-US"/>
          </a:p>
        </p:txBody>
      </p:sp>
    </p:spTree>
    <p:extLst>
      <p:ext uri="{BB962C8B-B14F-4D97-AF65-F5344CB8AC3E}">
        <p14:creationId xmlns:p14="http://schemas.microsoft.com/office/powerpoint/2010/main" val="1017910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19</a:t>
            </a:fld>
            <a:endParaRPr lang="en-US"/>
          </a:p>
        </p:txBody>
      </p:sp>
    </p:spTree>
    <p:extLst>
      <p:ext uri="{BB962C8B-B14F-4D97-AF65-F5344CB8AC3E}">
        <p14:creationId xmlns:p14="http://schemas.microsoft.com/office/powerpoint/2010/main" val="2051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If the chip is programmable, the chip design is much simpler. Complicated protocols are just programs written later by the user.</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20</a:t>
            </a:fld>
            <a:endParaRPr lang="en-US"/>
          </a:p>
        </p:txBody>
      </p:sp>
    </p:spTree>
    <p:extLst>
      <p:ext uri="{BB962C8B-B14F-4D97-AF65-F5344CB8AC3E}">
        <p14:creationId xmlns:p14="http://schemas.microsoft.com/office/powerpoint/2010/main" val="1401231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r>
              <a:rPr lang="en-US" dirty="0" smtClean="0"/>
              <a:t>First:</a:t>
            </a:r>
            <a:r>
              <a:rPr lang="en-US" baseline="0" dirty="0" smtClean="0"/>
              <a:t> Which path did my packet take?  I want every packet to tell me which switches it visited and when, to the nanosecond.</a:t>
            </a:r>
          </a:p>
          <a:p>
            <a:endParaRPr lang="en-US" baseline="0" dirty="0" smtClean="0"/>
          </a:p>
          <a:p>
            <a:r>
              <a:rPr lang="en-US" baseline="0" dirty="0" smtClean="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26</a:t>
            </a:fld>
            <a:endParaRPr lang="en-US"/>
          </a:p>
        </p:txBody>
      </p:sp>
    </p:spTree>
    <p:extLst>
      <p:ext uri="{BB962C8B-B14F-4D97-AF65-F5344CB8AC3E}">
        <p14:creationId xmlns:p14="http://schemas.microsoft.com/office/powerpoint/2010/main" val="989899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Third:</a:t>
            </a:r>
            <a:r>
              <a:rPr lang="en-US" baseline="0" dirty="0" smtClean="0"/>
              <a:t> </a:t>
            </a:r>
            <a:r>
              <a:rPr lang="en-US" baseline="0" dirty="0" smtClean="0"/>
              <a:t>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case, we can see that the queue spent a long time in the 3</a:t>
            </a:r>
            <a:r>
              <a:rPr lang="en-US" baseline="30000" dirty="0" smtClean="0"/>
              <a:t>rd</a:t>
            </a:r>
            <a:r>
              <a:rPr lang="en-US" baseline="0" dirty="0" smtClean="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27</a:t>
            </a:fld>
            <a:endParaRPr lang="en-US"/>
          </a:p>
        </p:txBody>
      </p:sp>
    </p:spTree>
    <p:extLst>
      <p:ext uri="{BB962C8B-B14F-4D97-AF65-F5344CB8AC3E}">
        <p14:creationId xmlns:p14="http://schemas.microsoft.com/office/powerpoint/2010/main" val="60384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 know who I shared the queue with, and I can see that all these orange</a:t>
            </a:r>
            <a:r>
              <a:rPr lang="en-US" baseline="0" dirty="0" smtClean="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28</a:t>
            </a:fld>
            <a:endParaRPr lang="en-US"/>
          </a:p>
        </p:txBody>
      </p:sp>
    </p:spTree>
    <p:extLst>
      <p:ext uri="{BB962C8B-B14F-4D97-AF65-F5344CB8AC3E}">
        <p14:creationId xmlns:p14="http://schemas.microsoft.com/office/powerpoint/2010/main" val="77837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summarize</a:t>
            </a:r>
            <a:r>
              <a:rPr lang="en-US" baseline="0" dirty="0" smtClean="0"/>
              <a:t> the four questions. These are the holy grail of network monitoring: They represent the complete ground truth of what’s happening in the network.</a:t>
            </a:r>
          </a:p>
          <a:p>
            <a:r>
              <a:rPr lang="en-US" baseline="0" dirty="0" smtClean="0"/>
              <a:t>This information has never been available before in a network in the history of networking, because most people consider it too hard to capture.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29</a:t>
            </a:fld>
            <a:endParaRPr lang="en-US"/>
          </a:p>
        </p:txBody>
      </p:sp>
    </p:spTree>
    <p:extLst>
      <p:ext uri="{BB962C8B-B14F-4D97-AF65-F5344CB8AC3E}">
        <p14:creationId xmlns:p14="http://schemas.microsoft.com/office/powerpoint/2010/main" val="166213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30</a:t>
            </a:fld>
            <a:endParaRPr lang="en-US"/>
          </a:p>
        </p:txBody>
      </p:sp>
    </p:spTree>
    <p:extLst>
      <p:ext uri="{BB962C8B-B14F-4D97-AF65-F5344CB8AC3E}">
        <p14:creationId xmlns:p14="http://schemas.microsoft.com/office/powerpoint/2010/main" val="107231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smtClean="0"/>
              <a:t>But first, I’d like to start with</a:t>
            </a:r>
            <a:r>
              <a:rPr lang="en-US" baseline="0" dirty="0" smtClean="0"/>
              <a:t> a cartoon picture that I’ve used many times, to motivate why programmable forwarding planes change how we think about building networking systems.</a:t>
            </a:r>
          </a:p>
          <a:p>
            <a:pPr rtl="0"/>
            <a:endParaRPr lang="en-US" baseline="0" dirty="0" smtClean="0"/>
          </a:p>
          <a:p>
            <a:pPr rtl="0"/>
            <a:r>
              <a:rPr lang="en-US" dirty="0" smtClean="0"/>
              <a:t>This </a:t>
            </a:r>
            <a:r>
              <a:rPr lang="en-US" dirty="0" smtClean="0"/>
              <a:t>is a cartoon picture</a:t>
            </a:r>
            <a:r>
              <a:rPr lang="en-US" baseline="0" dirty="0" smtClean="0"/>
              <a:t> </a:t>
            </a:r>
            <a:r>
              <a:rPr lang="en-US" dirty="0" smtClean="0"/>
              <a:t>of the insides</a:t>
            </a:r>
            <a:r>
              <a:rPr lang="en-US" baseline="0" dirty="0" smtClean="0"/>
              <a:t> of an enterprise </a:t>
            </a:r>
            <a:r>
              <a:rPr lang="en-US" dirty="0" smtClean="0"/>
              <a:t>switch or router. It runs a switch OS – which today is almost always based on Linux or BSD Unix.</a:t>
            </a:r>
          </a:p>
          <a:p>
            <a:pPr rtl="0"/>
            <a:r>
              <a:rPr lang="en-US" dirty="0" smtClean="0"/>
              <a:t>The</a:t>
            </a:r>
            <a:r>
              <a:rPr lang="en-US" baseline="0" dirty="0" smtClean="0"/>
              <a:t> Switch OS talks to the switch ASIC via a Driver. </a:t>
            </a:r>
          </a:p>
          <a:p>
            <a:pPr rtl="0"/>
            <a:r>
              <a:rPr lang="en-US" dirty="0" smtClean="0"/>
              <a:t>For</a:t>
            </a:r>
            <a:r>
              <a:rPr lang="en-US" baseline="0" dirty="0" smtClean="0"/>
              <a:t> every protocol and feature, there is a user-level process that exchanges routing table information with neighboring switches. </a:t>
            </a:r>
          </a:p>
          <a:p>
            <a:pPr rtl="0"/>
            <a:endParaRPr lang="en-US" baseline="0" dirty="0" smtClean="0"/>
          </a:p>
          <a:p>
            <a:pPr rtl="0"/>
            <a:r>
              <a:rPr lang="en-US" baseline="0" dirty="0" smtClean="0"/>
              <a:t>Today, this is pretty much how all network switches and routers are built.</a:t>
            </a:r>
          </a:p>
          <a:p>
            <a:pPr rtl="0"/>
            <a:endParaRPr lang="en-US" baseline="0" dirty="0" smtClean="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2</a:t>
            </a:fld>
            <a:endParaRPr lang="en-US"/>
          </a:p>
        </p:txBody>
      </p:sp>
    </p:spTree>
    <p:extLst>
      <p:ext uri="{BB962C8B-B14F-4D97-AF65-F5344CB8AC3E}">
        <p14:creationId xmlns:p14="http://schemas.microsoft.com/office/powerpoint/2010/main" val="2032921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t>31</a:t>
            </a:fld>
            <a:endParaRPr lang="en-US"/>
          </a:p>
        </p:txBody>
      </p:sp>
    </p:spTree>
    <p:extLst>
      <p:ext uri="{BB962C8B-B14F-4D97-AF65-F5344CB8AC3E}">
        <p14:creationId xmlns:p14="http://schemas.microsoft.com/office/powerpoint/2010/main" val="168919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smtClean="0">
                <a:solidFill>
                  <a:schemeClr val="tx1"/>
                </a:solidFill>
                <a:effectLst/>
                <a:latin typeface="+mn-lt"/>
                <a:ea typeface="+mn-ea"/>
                <a:cs typeface="+mn-cs"/>
              </a:rPr>
              <a:t> with the serial I/O round the edge </a:t>
            </a:r>
            <a:r>
              <a:rPr lang="en-US" sz="1200" b="0" i="0" u="none" strike="noStrike" kern="1200" dirty="0" smtClean="0">
                <a:solidFill>
                  <a:schemeClr val="tx1"/>
                </a:solidFill>
                <a:effectLst/>
                <a:latin typeface="+mn-lt"/>
                <a:ea typeface="+mn-ea"/>
                <a:cs typeface="+mn-cs"/>
              </a:rPr>
              <a:t>&lt;click&gt;</a:t>
            </a:r>
            <a:r>
              <a:rPr lang="en-US" sz="1200" b="0" i="0" u="none" strike="noStrike" kern="1200" baseline="0" dirty="0" smtClean="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t>33</a:t>
            </a:fld>
            <a:endParaRPr lang="en-US"/>
          </a:p>
        </p:txBody>
      </p:sp>
    </p:spTree>
    <p:extLst>
      <p:ext uri="{BB962C8B-B14F-4D97-AF65-F5344CB8AC3E}">
        <p14:creationId xmlns:p14="http://schemas.microsoft.com/office/powerpoint/2010/main" val="105327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34</a:t>
            </a:fld>
            <a:endParaRPr lang="en-US"/>
          </a:p>
        </p:txBody>
      </p:sp>
    </p:spTree>
    <p:extLst>
      <p:ext uri="{BB962C8B-B14F-4D97-AF65-F5344CB8AC3E}">
        <p14:creationId xmlns:p14="http://schemas.microsoft.com/office/powerpoint/2010/main" val="2101333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35</a:t>
            </a:fld>
            <a:endParaRPr lang="en-US"/>
          </a:p>
        </p:txBody>
      </p:sp>
    </p:spTree>
    <p:extLst>
      <p:ext uri="{BB962C8B-B14F-4D97-AF65-F5344CB8AC3E}">
        <p14:creationId xmlns:p14="http://schemas.microsoft.com/office/powerpoint/2010/main" val="162411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smtClean="0">
                <a:solidFill>
                  <a:schemeClr val="tx1"/>
                </a:solidFill>
                <a:effectLst/>
                <a:latin typeface="+mn-lt"/>
                <a:ea typeface="+mn-ea"/>
                <a:cs typeface="+mn-cs"/>
              </a:rPr>
              <a:t> generation</a:t>
            </a:r>
            <a:r>
              <a:rPr lang="en-US" sz="1200" b="0" i="0" u="none" strike="noStrike" kern="1200" dirty="0" smtClean="0">
                <a:solidFill>
                  <a:schemeClr val="tx1"/>
                </a:solidFill>
                <a:effectLst/>
                <a:latin typeface="+mn-lt"/>
                <a:ea typeface="+mn-ea"/>
                <a:cs typeface="+mn-cs"/>
              </a:rPr>
              <a:t> to the lookup</a:t>
            </a:r>
            <a:r>
              <a:rPr lang="en-US" sz="1200" b="0" i="0" u="none" strike="noStrike" kern="1200" baseline="0" dirty="0" smtClean="0">
                <a:solidFill>
                  <a:schemeClr val="tx1"/>
                </a:solidFill>
                <a:effectLst/>
                <a:latin typeface="+mn-lt"/>
                <a:ea typeface="+mn-ea"/>
                <a:cs typeface="+mn-cs"/>
              </a:rPr>
              <a:t> tables and the packet buffers?</a:t>
            </a:r>
            <a:endParaRPr lang="en-US" dirty="0" smtClean="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36</a:t>
            </a:fld>
            <a:endParaRPr lang="en-US"/>
          </a:p>
        </p:txBody>
      </p:sp>
    </p:spTree>
    <p:extLst>
      <p:ext uri="{BB962C8B-B14F-4D97-AF65-F5344CB8AC3E}">
        <p14:creationId xmlns:p14="http://schemas.microsoft.com/office/powerpoint/2010/main" val="1804826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smtClean="0">
                <a:solidFill>
                  <a:schemeClr val="tx1"/>
                </a:solidFill>
                <a:effectLst/>
                <a:latin typeface="+mn-lt"/>
                <a:ea typeface="+mn-ea"/>
                <a:cs typeface="+mn-cs"/>
              </a:rPr>
              <a:t> next generation. Memory area is the same for each generation.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37</a:t>
            </a:fld>
            <a:endParaRPr lang="en-US"/>
          </a:p>
        </p:txBody>
      </p:sp>
    </p:spTree>
    <p:extLst>
      <p:ext uri="{BB962C8B-B14F-4D97-AF65-F5344CB8AC3E}">
        <p14:creationId xmlns:p14="http://schemas.microsoft.com/office/powerpoint/2010/main" val="187133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38</a:t>
            </a:fld>
            <a:endParaRPr lang="en-US"/>
          </a:p>
        </p:txBody>
      </p:sp>
    </p:spTree>
    <p:extLst>
      <p:ext uri="{BB962C8B-B14F-4D97-AF65-F5344CB8AC3E}">
        <p14:creationId xmlns:p14="http://schemas.microsoft.com/office/powerpoint/2010/main" val="243495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smtClean="0">
                <a:solidFill>
                  <a:schemeClr val="tx1"/>
                </a:solidFill>
                <a:effectLst/>
                <a:latin typeface="+mn-lt"/>
                <a:ea typeface="+mn-ea"/>
                <a:cs typeface="+mn-cs"/>
              </a:rPr>
              <a:t>Logic</a:t>
            </a:r>
            <a:r>
              <a:rPr lang="en-US" sz="1200" b="0" i="0" u="none" strike="noStrike" kern="1200" baseline="0" dirty="0" smtClean="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39</a:t>
            </a:fld>
            <a:endParaRPr lang="en-US"/>
          </a:p>
        </p:txBody>
      </p:sp>
    </p:spTree>
    <p:extLst>
      <p:ext uri="{BB962C8B-B14F-4D97-AF65-F5344CB8AC3E}">
        <p14:creationId xmlns:p14="http://schemas.microsoft.com/office/powerpoint/2010/main" val="795988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This means in each generation, the fraction of the chip that’s Logic goes down.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40</a:t>
            </a:fld>
            <a:endParaRPr lang="en-US"/>
          </a:p>
        </p:txBody>
      </p:sp>
    </p:spTree>
    <p:extLst>
      <p:ext uri="{BB962C8B-B14F-4D97-AF65-F5344CB8AC3E}">
        <p14:creationId xmlns:p14="http://schemas.microsoft.com/office/powerpoint/2010/main" val="35838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41</a:t>
            </a:fld>
            <a:endParaRPr lang="en-US"/>
          </a:p>
        </p:txBody>
      </p:sp>
    </p:spTree>
    <p:extLst>
      <p:ext uri="{BB962C8B-B14F-4D97-AF65-F5344CB8AC3E}">
        <p14:creationId xmlns:p14="http://schemas.microsoft.com/office/powerpoint/2010/main" val="88669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imagine it’s</a:t>
            </a:r>
            <a:r>
              <a:rPr lang="en-US" sz="1200" b="0" i="0" u="none" strike="noStrike" kern="1200" baseline="0" dirty="0" smtClean="0">
                <a:solidFill>
                  <a:schemeClr val="tx1"/>
                </a:solidFill>
                <a:effectLst/>
                <a:latin typeface="+mn-lt"/>
                <a:ea typeface="+mn-ea"/>
                <a:cs typeface="+mn-cs"/>
              </a:rPr>
              <a:t> 2010, and customers are asking for VXLAN.  </a:t>
            </a:r>
            <a:r>
              <a:rPr lang="en-US" sz="1200" b="0" i="0" u="none" strike="noStrike" kern="1200" baseline="0" dirty="0" smtClean="0">
                <a:solidFill>
                  <a:schemeClr val="tx1"/>
                </a:solidFill>
                <a:effectLst/>
                <a:latin typeface="+mn-lt"/>
                <a:ea typeface="+mn-ea"/>
                <a:cs typeface="+mn-cs"/>
              </a:rPr>
              <a:t>VXLAN was a new way to tag packets in virtualized data centers to identify the tenant the packets belong to.</a:t>
            </a:r>
            <a:endParaRPr lang="en-US" sz="1200" b="0" i="0" u="none" strike="noStrike" kern="1200" baseline="0" dirty="0" smtClean="0">
              <a:solidFill>
                <a:schemeClr val="tx1"/>
              </a:solidFill>
              <a:effectLst/>
              <a:latin typeface="+mn-lt"/>
              <a:ea typeface="+mn-ea"/>
              <a:cs typeface="+mn-cs"/>
            </a:endParaRP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smtClean="0">
                <a:solidFill>
                  <a:schemeClr val="tx1"/>
                </a:solidFill>
                <a:effectLst/>
                <a:latin typeface="+mn-lt"/>
                <a:ea typeface="+mn-ea"/>
                <a:cs typeface="+mn-cs"/>
              </a:rPr>
              <a:t>This is a few weeks or at most a few months work.</a:t>
            </a:r>
          </a:p>
          <a:p>
            <a:pPr rtl="0"/>
            <a:endParaRPr lang="en-US" sz="1200" b="0" i="0" u="none" strike="noStrike" kern="1200" baseline="0" dirty="0" smtClean="0">
              <a:solidFill>
                <a:schemeClr val="tx1"/>
              </a:solidFill>
              <a:effectLst/>
              <a:latin typeface="+mn-lt"/>
              <a:ea typeface="+mn-ea"/>
              <a:cs typeface="+mn-cs"/>
            </a:endParaRPr>
          </a:p>
          <a:p>
            <a:pPr rtl="0"/>
            <a:r>
              <a:rPr lang="en-US" sz="1200" b="0" i="0" u="none" strike="noStrike" kern="1200" baseline="0" dirty="0" smtClean="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smtClean="0">
                <a:solidFill>
                  <a:schemeClr val="tx1"/>
                </a:solidFill>
                <a:effectLst/>
                <a:latin typeface="+mn-lt"/>
                <a:ea typeface="+mn-ea"/>
                <a:cs typeface="+mn-cs"/>
              </a:rPr>
              <a:t>In the case of VXLAN, updating the switch ASIC took 4 years!</a:t>
            </a:r>
          </a:p>
          <a:p>
            <a:pPr rtl="0"/>
            <a:endParaRPr lang="en-US" sz="1200" b="0" i="0" u="none" strike="noStrike" kern="1200" baseline="0" dirty="0" smtClean="0">
              <a:solidFill>
                <a:schemeClr val="tx1"/>
              </a:solidFill>
              <a:effectLst/>
              <a:latin typeface="+mn-lt"/>
              <a:ea typeface="+mn-ea"/>
              <a:cs typeface="+mn-cs"/>
            </a:endParaRPr>
          </a:p>
          <a:p>
            <a:pPr lvl="0" rtl="0" fontAlgn="base"/>
            <a:r>
              <a:rPr lang="en-US" sz="1200" b="0" i="0" u="none" strike="noStrike" kern="1200" dirty="0" smtClean="0">
                <a:solidFill>
                  <a:schemeClr val="tx1"/>
                </a:solidFill>
                <a:effectLst/>
                <a:latin typeface="+mn-lt"/>
                <a:ea typeface="+mn-ea"/>
                <a:cs typeface="+mn-cs"/>
              </a:rPr>
              <a:t>That’s right,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smtClean="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smtClean="0">
                <a:solidFill>
                  <a:schemeClr val="tx1"/>
                </a:solidFill>
                <a:effectLst/>
                <a:latin typeface="+mn-lt"/>
                <a:ea typeface="+mn-ea"/>
                <a:cs typeface="+mn-cs"/>
              </a:rPr>
              <a:t>This was in the most profitable, most invested-in part of networking.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3</a:t>
            </a:fld>
            <a:endParaRPr lang="en-US"/>
          </a:p>
        </p:txBody>
      </p:sp>
    </p:spTree>
    <p:extLst>
      <p:ext uri="{BB962C8B-B14F-4D97-AF65-F5344CB8AC3E}">
        <p14:creationId xmlns:p14="http://schemas.microsoft.com/office/powerpoint/2010/main" val="693466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other words, a programmable chip has the same power and area - and hence the same cost as a fixed function switch.</a:t>
            </a:r>
            <a:endParaRPr lang="en-US" b="0" dirty="0" smtClean="0">
              <a:effectLst/>
            </a:endParaRPr>
          </a:p>
          <a:p>
            <a:endParaRPr lang="en-US" dirty="0" smtClean="0"/>
          </a:p>
          <a:p>
            <a:r>
              <a:rPr lang="en-US" sz="1200" b="0" i="0" u="none" strike="noStrike" kern="1200" dirty="0" smtClean="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42</a:t>
            </a:fld>
            <a:endParaRPr lang="en-US"/>
          </a:p>
        </p:txBody>
      </p:sp>
    </p:spTree>
    <p:extLst>
      <p:ext uri="{BB962C8B-B14F-4D97-AF65-F5344CB8AC3E}">
        <p14:creationId xmlns:p14="http://schemas.microsoft.com/office/powerpoint/2010/main" val="442788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Notice how much more uniform they became. It means a more compact and efficient design, and a design that’s easier to verify.</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mn-lt"/>
                <a:ea typeface="+mn-ea"/>
                <a:cs typeface="+mn-cs"/>
              </a:rPr>
              <a:t>So let me summarize why the forwarding plane will be programmable in future: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43</a:t>
            </a:fld>
            <a:endParaRPr lang="en-US"/>
          </a:p>
        </p:txBody>
      </p:sp>
    </p:spTree>
    <p:extLst>
      <p:ext uri="{BB962C8B-B14F-4D97-AF65-F5344CB8AC3E}">
        <p14:creationId xmlns:p14="http://schemas.microsoft.com/office/powerpoint/2010/main" val="2145092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smtClean="0"/>
              <a:t>Chip technology</a:t>
            </a:r>
            <a:r>
              <a:rPr lang="en-US" dirty="0" smtClean="0"/>
              <a:t>: The difference in chip area and power between “programmable” and “fixed function” is going away.</a:t>
            </a:r>
          </a:p>
          <a:p>
            <a:pPr marL="514350" indent="-514350">
              <a:buFont typeface="+mj-lt"/>
              <a:buAutoNum type="arabicPeriod"/>
            </a:pPr>
            <a:r>
              <a:rPr lang="en-US" b="1" dirty="0" smtClean="0"/>
              <a:t>Chip complexity</a:t>
            </a:r>
            <a:r>
              <a:rPr lang="en-US" dirty="0" smtClean="0"/>
              <a:t>: There are now too many protocols to correctly hard-code in silicon.</a:t>
            </a:r>
          </a:p>
          <a:p>
            <a:pPr marL="514350" indent="-514350">
              <a:buFont typeface="+mj-lt"/>
              <a:buAutoNum type="arabicPeriod"/>
            </a:pPr>
            <a:r>
              <a:rPr lang="en-US" b="1" dirty="0" smtClean="0"/>
              <a:t>Chip architecture</a:t>
            </a:r>
            <a:r>
              <a:rPr lang="en-US" dirty="0" smtClean="0"/>
              <a:t>: Instruction set is now known.</a:t>
            </a:r>
          </a:p>
          <a:p>
            <a:pPr marL="514350" indent="-514350">
              <a:buFont typeface="+mj-lt"/>
              <a:buAutoNum type="arabicPeriod"/>
            </a:pPr>
            <a:r>
              <a:rPr lang="en-US" b="1" dirty="0" smtClean="0"/>
              <a:t>Chip speed</a:t>
            </a:r>
            <a:r>
              <a:rPr lang="en-US" dirty="0" smtClean="0"/>
              <a:t>: We can now make programmable switch chips as fast as fixed ones.</a:t>
            </a:r>
          </a:p>
          <a:p>
            <a:pPr marL="514350" indent="-514350">
              <a:buFont typeface="+mj-lt"/>
              <a:buAutoNum type="arabicPeriod"/>
            </a:pPr>
            <a:r>
              <a:rPr lang="en-US" b="1" dirty="0" smtClean="0"/>
              <a:t>New ideas</a:t>
            </a:r>
            <a:r>
              <a:rPr lang="en-US" dirty="0" smtClean="0"/>
              <a:t>: Beautiful new ideas are owned by the programmer, not the chip designer. </a:t>
            </a:r>
          </a:p>
          <a:p>
            <a:pPr marL="514350" indent="-514350">
              <a:buFont typeface="+mj-lt"/>
              <a:buAutoNum type="arabicPeriod"/>
            </a:pPr>
            <a:r>
              <a:rPr lang="en-US" b="1" dirty="0" smtClean="0"/>
              <a:t>More reliable network</a:t>
            </a:r>
            <a:r>
              <a:rPr lang="en-US" dirty="0" smtClean="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44</a:t>
            </a:fld>
            <a:endParaRPr lang="en-US"/>
          </a:p>
        </p:txBody>
      </p:sp>
    </p:spTree>
    <p:extLst>
      <p:ext uri="{BB962C8B-B14F-4D97-AF65-F5344CB8AC3E}">
        <p14:creationId xmlns:p14="http://schemas.microsoft.com/office/powerpoint/2010/main" val="59812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Let’s think about what happens during those 4 years: First, the network owners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smtClean="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But the chip takes much longer. T</a:t>
            </a:r>
            <a:r>
              <a:rPr lang="en-US" sz="1200" b="0" i="0" u="none" strike="noStrike" kern="1200" dirty="0" smtClean="0">
                <a:solidFill>
                  <a:schemeClr val="tx1"/>
                </a:solidFill>
                <a:effectLst/>
                <a:latin typeface="+mn-lt"/>
                <a:ea typeface="+mn-ea"/>
                <a:cs typeface="+mn-cs"/>
              </a:rPr>
              <a:t>he ASIC team or the ASIC vendor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smtClean="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Then </a:t>
            </a:r>
            <a:r>
              <a:rPr lang="en-US" sz="1200" b="0" i="0" u="none" strike="noStrike" kern="1200" dirty="0" smtClean="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t>4</a:t>
            </a:fld>
            <a:endParaRPr lang="en-US"/>
          </a:p>
        </p:txBody>
      </p:sp>
    </p:spTree>
    <p:extLst>
      <p:ext uri="{BB962C8B-B14F-4D97-AF65-F5344CB8AC3E}">
        <p14:creationId xmlns:p14="http://schemas.microsoft.com/office/powerpoint/2010/main" val="58691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6</a:t>
            </a:fld>
            <a:endParaRPr lang="en-US"/>
          </a:p>
        </p:txBody>
      </p:sp>
    </p:spTree>
    <p:extLst>
      <p:ext uri="{BB962C8B-B14F-4D97-AF65-F5344CB8AC3E}">
        <p14:creationId xmlns:p14="http://schemas.microsoft.com/office/powerpoint/2010/main" val="1289185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so one way to think about what </a:t>
            </a:r>
            <a:r>
              <a:rPr lang="en-US" dirty="0" smtClean="0"/>
              <a:t>the P4 </a:t>
            </a:r>
            <a:r>
              <a:rPr lang="en-US" dirty="0" smtClean="0"/>
              <a:t>movement is doing –</a:t>
            </a:r>
            <a:r>
              <a:rPr lang="en-US" baseline="0" dirty="0" smtClean="0"/>
              <a:t> is to turn the way we design network systems on its head. </a:t>
            </a:r>
            <a:r>
              <a:rPr lang="en-US" dirty="0" smtClean="0"/>
              <a:t>Our goal is to</a:t>
            </a:r>
            <a:r>
              <a:rPr lang="en-US" baseline="0" dirty="0" smtClean="0"/>
              <a:t> enable anyone who builds network systems to program the system “top-down”, by telling the forwarding plane precisely the behavior they want</a:t>
            </a:r>
            <a:r>
              <a:rPr lang="en-US" baseline="0" dirty="0" smtClean="0"/>
              <a:t>. </a:t>
            </a:r>
            <a:r>
              <a:rPr lang="en-US" baseline="0" dirty="0" smtClean="0"/>
              <a:t>Just like I can do on my computer.</a:t>
            </a:r>
          </a:p>
          <a:p>
            <a:endParaRPr lang="en-US" baseline="0" dirty="0" smtClean="0"/>
          </a:p>
          <a:p>
            <a:r>
              <a:rPr lang="en-US" baseline="0" dirty="0" smtClean="0"/>
              <a:t>It seems kind of obvious that this is what we want to do. So it begs a question</a:t>
            </a:r>
            <a:r>
              <a:rPr lang="en-US" baseline="0" dirty="0" smtClean="0"/>
              <a:t>: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t>7</a:t>
            </a:fld>
            <a:endParaRPr lang="en-US"/>
          </a:p>
        </p:txBody>
      </p:sp>
    </p:spTree>
    <p:extLst>
      <p:ext uri="{BB962C8B-B14F-4D97-AF65-F5344CB8AC3E}">
        <p14:creationId xmlns:p14="http://schemas.microsoft.com/office/powerpoint/2010/main" val="98147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One big</a:t>
            </a:r>
            <a:r>
              <a:rPr lang="en-US" sz="1200" b="0" i="0" u="none" strike="noStrike" kern="1200" baseline="0" dirty="0" smtClean="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smtClean="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smtClean="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smtClean="0">
                <a:solidFill>
                  <a:schemeClr val="tx1"/>
                </a:solidFill>
                <a:effectLst/>
                <a:latin typeface="+mn-lt"/>
                <a:ea typeface="+mn-ea"/>
                <a:cs typeface="+mn-cs"/>
              </a:rPr>
              <a:t>In both cases, the user writes an application in a high level</a:t>
            </a:r>
            <a:r>
              <a:rPr lang="en-US" sz="1200" b="0" i="0" u="none" strike="noStrike" kern="1200" baseline="0" dirty="0" smtClean="0">
                <a:solidFill>
                  <a:schemeClr val="tx1"/>
                </a:solidFill>
                <a:effectLst/>
                <a:latin typeface="+mn-lt"/>
                <a:ea typeface="+mn-ea"/>
                <a:cs typeface="+mn-cs"/>
              </a:rPr>
              <a:t> easy to use</a:t>
            </a:r>
            <a:r>
              <a:rPr lang="en-US" sz="1200" b="0" i="0" u="none" strike="noStrike" kern="1200" dirty="0" smtClean="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smtClean="0">
                <a:solidFill>
                  <a:schemeClr val="tx1"/>
                </a:solidFill>
                <a:effectLst/>
                <a:latin typeface="+mn-lt"/>
                <a:ea typeface="+mn-ea"/>
                <a:cs typeface="+mn-cs"/>
              </a:rPr>
              <a:t>The same thing is happening now in machine learning with TPUs &lt;show TPU&gt;. </a:t>
            </a:r>
            <a:endParaRPr lang="en-US" b="0" dirty="0" smtClean="0">
              <a:effectLst/>
            </a:endParaRPr>
          </a:p>
          <a:p>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smtClean="0">
                <a:solidFill>
                  <a:schemeClr val="tx1"/>
                </a:solidFill>
                <a:effectLst/>
                <a:latin typeface="+mn-lt"/>
                <a:ea typeface="+mn-ea"/>
                <a:cs typeface="+mn-cs"/>
              </a:rPr>
              <a:t> packets</a:t>
            </a:r>
            <a:r>
              <a:rPr lang="en-US" sz="1200" b="0" i="0" u="none" strike="noStrike"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9</a:t>
            </a:fld>
            <a:endParaRPr lang="en-US"/>
          </a:p>
        </p:txBody>
      </p:sp>
    </p:spTree>
    <p:extLst>
      <p:ext uri="{BB962C8B-B14F-4D97-AF65-F5344CB8AC3E}">
        <p14:creationId xmlns:p14="http://schemas.microsoft.com/office/powerpoint/2010/main" val="179231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t>10</a:t>
            </a:fld>
            <a:endParaRPr lang="en-US"/>
          </a:p>
        </p:txBody>
      </p:sp>
    </p:spTree>
    <p:extLst>
      <p:ext uri="{BB962C8B-B14F-4D97-AF65-F5344CB8AC3E}">
        <p14:creationId xmlns:p14="http://schemas.microsoft.com/office/powerpoint/2010/main" val="808932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smtClean="0">
                <a:solidFill>
                  <a:schemeClr val="tx1"/>
                </a:solidFill>
                <a:effectLst/>
                <a:latin typeface="+mn-lt"/>
                <a:ea typeface="+mn-ea"/>
                <a:cs typeface="+mn-cs"/>
              </a:rPr>
              <a:t>PISA</a:t>
            </a:r>
            <a:r>
              <a:rPr lang="en-US" sz="1200" b="0" i="0" u="none" strike="noStrike" kern="1200" baseline="0" dirty="0" smtClean="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smtClean="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smtClean="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smtClean="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smtClean="0">
              <a:solidFill>
                <a:schemeClr val="tx1"/>
              </a:solidFill>
              <a:effectLst/>
              <a:latin typeface="+mn-lt"/>
              <a:ea typeface="+mn-ea"/>
              <a:cs typeface="+mn-cs"/>
            </a:endParaRPr>
          </a:p>
          <a:p>
            <a:pPr marL="0" indent="0">
              <a:buNone/>
            </a:pPr>
            <a:r>
              <a:rPr lang="en-US" sz="1200" b="0" i="0" u="none" strike="noStrike" kern="1200" baseline="0" dirty="0" smtClean="0">
                <a:solidFill>
                  <a:schemeClr val="tx1"/>
                </a:solidFill>
                <a:effectLst/>
                <a:latin typeface="+mn-lt"/>
                <a:ea typeface="+mn-ea"/>
                <a:cs typeface="+mn-cs"/>
              </a:rPr>
              <a:t>Let’s take a closer look at how a packet is processed </a:t>
            </a:r>
            <a:r>
              <a:rPr lang="is-IS" sz="1200" b="0" i="0" u="none" strike="noStrike" kern="1200" baseline="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05942DF7-03BE-1B4F-9218-E95B31D4B02C}" type="slidenum">
              <a:rPr lang="en-US" smtClean="0"/>
              <a:t>11</a:t>
            </a:fld>
            <a:endParaRPr lang="en-US"/>
          </a:p>
        </p:txBody>
      </p:sp>
    </p:spTree>
    <p:extLst>
      <p:ext uri="{BB962C8B-B14F-4D97-AF65-F5344CB8AC3E}">
        <p14:creationId xmlns:p14="http://schemas.microsoft.com/office/powerpoint/2010/main" val="42700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57562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452628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938541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latin typeface="Calibri"/>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smtClean="0"/>
              <a:t>Copyright 2017 - Barefoot Networks Confidential &amp; Proprietary - Under NDA</a:t>
            </a:r>
            <a:endParaRPr lang="en-US" dirty="0"/>
          </a:p>
        </p:txBody>
      </p:sp>
    </p:spTree>
    <p:extLst>
      <p:ext uri="{BB962C8B-B14F-4D97-AF65-F5344CB8AC3E}">
        <p14:creationId xmlns:p14="http://schemas.microsoft.com/office/powerpoint/2010/main" val="20737590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latin typeface="Calibri"/>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29602425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smtClean="0"/>
              <a:t>Copyright 2017 - Barefoot Networks Confidential &amp; Proprietary - Under NDA</a:t>
            </a:r>
            <a:endParaRPr lang="en-US" dirty="0"/>
          </a:p>
        </p:txBody>
      </p:sp>
    </p:spTree>
    <p:extLst>
      <p:ext uri="{BB962C8B-B14F-4D97-AF65-F5344CB8AC3E}">
        <p14:creationId xmlns:p14="http://schemas.microsoft.com/office/powerpoint/2010/main" val="9228411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1D1B47-ABA2-3E47-B823-70716DD8CB67}"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487371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t>8/17/17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9441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1D1B47-ABA2-3E47-B823-70716DD8CB67}"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91308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1D1B47-ABA2-3E47-B823-70716DD8CB67}" type="datetimeFigureOut">
              <a:rPr lang="en-US" smtClean="0"/>
              <a:t>8/17/17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03542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1D1B47-ABA2-3E47-B823-70716DD8CB67}" type="datetimeFigureOut">
              <a:rPr lang="en-US" smtClean="0"/>
              <a:t>8/17/17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28998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t>8/17/17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89236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666060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t>8/17/17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0414B7-A999-4844-8710-AD380A001A2D}" type="slidenum">
              <a:rPr lang="en-US" smtClean="0"/>
              <a:t>‹#›</a:t>
            </a:fld>
            <a:endParaRPr lang="en-US"/>
          </a:p>
        </p:txBody>
      </p:sp>
    </p:spTree>
    <p:extLst>
      <p:ext uri="{BB962C8B-B14F-4D97-AF65-F5344CB8AC3E}">
        <p14:creationId xmlns:p14="http://schemas.microsoft.com/office/powerpoint/2010/main" val="18015008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t>8/17/17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t>‹#›</a:t>
            </a:fld>
            <a:endParaRPr lang="en-US"/>
          </a:p>
        </p:txBody>
      </p:sp>
    </p:spTree>
    <p:extLst>
      <p:ext uri="{BB962C8B-B14F-4D97-AF65-F5344CB8AC3E}">
        <p14:creationId xmlns:p14="http://schemas.microsoft.com/office/powerpoint/2010/main" val="1742153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png"/><Relationship Id="rId6" Type="http://schemas.microsoft.com/office/2007/relationships/hdphoto" Target="../media/hdphoto2.wdp"/><Relationship Id="rId7" Type="http://schemas.openxmlformats.org/officeDocument/2006/relationships/image" Target="../media/image10.png"/><Relationship Id="rId8" Type="http://schemas.microsoft.com/office/2007/relationships/hdphoto" Target="../media/hdphoto3.wdp"/><Relationship Id="rId9"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microsoft.com/office/2007/relationships/hdphoto" Target="../media/hdphoto4.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tiff"/><Relationship Id="rId5"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tiff"/><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8.tiff"/><Relationship Id="rId5" Type="http://schemas.openxmlformats.org/officeDocument/2006/relationships/image" Target="../media/image20.png"/><Relationship Id="rId6"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png"/><Relationship Id="rId6" Type="http://schemas.microsoft.com/office/2007/relationships/hdphoto" Target="../media/hdphoto2.wdp"/><Relationship Id="rId7" Type="http://schemas.openxmlformats.org/officeDocument/2006/relationships/image" Target="../media/image10.png"/><Relationship Id="rId8" Type="http://schemas.microsoft.com/office/2007/relationships/hdphoto" Target="../media/hdphoto3.wdp"/><Relationship Id="rId9"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18579"/>
            <a:ext cx="9144000" cy="2387600"/>
          </a:xfrm>
        </p:spPr>
        <p:txBody>
          <a:bodyPr>
            <a:normAutofit/>
          </a:bodyPr>
          <a:lstStyle/>
          <a:p>
            <a:r>
              <a:rPr lang="en-US" dirty="0"/>
              <a:t>P</a:t>
            </a:r>
            <a:r>
              <a:rPr lang="en-US" dirty="0" smtClean="0"/>
              <a:t>rogrammable forwarding planes are here to stay</a:t>
            </a:r>
            <a:endParaRPr lang="en-US" sz="4000" dirty="0"/>
          </a:p>
        </p:txBody>
      </p:sp>
      <p:sp>
        <p:nvSpPr>
          <p:cNvPr id="3" name="Subtitle 2"/>
          <p:cNvSpPr>
            <a:spLocks noGrp="1"/>
          </p:cNvSpPr>
          <p:nvPr>
            <p:ph type="subTitle" idx="1"/>
          </p:nvPr>
        </p:nvSpPr>
        <p:spPr>
          <a:xfrm>
            <a:off x="1524000" y="4899613"/>
            <a:ext cx="9144000" cy="1655762"/>
          </a:xfrm>
        </p:spPr>
        <p:txBody>
          <a:bodyPr/>
          <a:lstStyle/>
          <a:p>
            <a:r>
              <a:rPr lang="en-US" dirty="0" smtClean="0">
                <a:solidFill>
                  <a:schemeClr val="bg1">
                    <a:lumMod val="50000"/>
                  </a:schemeClr>
                </a:solidFill>
              </a:rPr>
              <a:t>Nick </a:t>
            </a:r>
            <a:r>
              <a:rPr lang="en-US" dirty="0" smtClean="0">
                <a:solidFill>
                  <a:schemeClr val="bg1">
                    <a:lumMod val="50000"/>
                  </a:schemeClr>
                </a:solidFill>
              </a:rPr>
              <a:t>McKeown</a:t>
            </a:r>
          </a:p>
          <a:p>
            <a:r>
              <a:rPr lang="en-US" sz="1800" dirty="0" smtClean="0">
                <a:solidFill>
                  <a:schemeClr val="bg1">
                    <a:lumMod val="50000"/>
                  </a:schemeClr>
                </a:solidFill>
              </a:rPr>
              <a:t>Stanford University</a:t>
            </a:r>
            <a:endParaRPr lang="en-US" sz="1800" dirty="0">
              <a:solidFill>
                <a:schemeClr val="bg1">
                  <a:lumMod val="50000"/>
                </a:schemeClr>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4875" y="93854"/>
            <a:ext cx="1499616" cy="1493520"/>
          </a:xfrm>
          <a:prstGeom prst="rect">
            <a:avLst/>
          </a:prstGeom>
        </p:spPr>
      </p:pic>
    </p:spTree>
    <p:extLst>
      <p:ext uri="{BB962C8B-B14F-4D97-AF65-F5344CB8AC3E}">
        <p14:creationId xmlns:p14="http://schemas.microsoft.com/office/powerpoint/2010/main" val="680804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schemeClr val="tx1"/>
                    </a:solidFill>
                  </a:rPr>
                  <a:t>Java</a:t>
                </a:r>
                <a:endParaRPr lang="en-US" sz="2667" dirty="0">
                  <a:solidFill>
                    <a:schemeClr val="tx1"/>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schemeClr val="tx1"/>
                    </a:solidFill>
                  </a:rPr>
                  <a:t>OpenCL</a:t>
                </a:r>
                <a:endParaRPr lang="en-US" sz="2667" dirty="0">
                  <a:solidFill>
                    <a:schemeClr val="tx1"/>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t>Signal </a:t>
              </a:r>
            </a:p>
            <a:p>
              <a:pPr algn="ctr"/>
              <a:r>
                <a:rPr lang="en-US" sz="2667" dirty="0" smtClean="0"/>
                <a:t>Processing</a:t>
              </a:r>
              <a:endParaRPr lang="en-US" sz="2667" dirty="0"/>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schemeClr val="tx1"/>
                    </a:solidFill>
                  </a:rPr>
                  <a:t>Matlab</a:t>
                </a:r>
                <a:endParaRPr lang="en-US" sz="2667" dirty="0">
                  <a:solidFill>
                    <a:schemeClr val="tx1"/>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t>Machine</a:t>
              </a:r>
            </a:p>
            <a:p>
              <a:pPr algn="ctr"/>
              <a:r>
                <a:rPr lang="en-US" sz="2667" dirty="0" smtClean="0"/>
                <a:t>Learning</a:t>
              </a:r>
              <a:endParaRPr lang="en-US" sz="2667" dirty="0"/>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t>TPU</a:t>
              </a:r>
              <a:endParaRPr lang="en-US"/>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rPr>
                  <a:t>TensorFlow</a:t>
                </a:r>
                <a:endParaRPr lang="en-US" sz="2400" dirty="0">
                  <a:solidFill>
                    <a:schemeClr val="tx1"/>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smtClean="0"/>
                <a:t>PISA</a:t>
              </a:r>
              <a:endParaRPr lang="en-US" dirty="0" smtClean="0"/>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t>Networking</a:t>
            </a:r>
            <a:endParaRPr lang="en-US" sz="2667" dirty="0"/>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P4</a:t>
              </a:r>
              <a:endParaRPr lang="en-US" sz="2400" dirty="0">
                <a:solidFill>
                  <a:schemeClr val="tx1"/>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chemeClr val="accent1">
                    <a:lumMod val="60000"/>
                    <a:lumOff val="40000"/>
                  </a:schemeClr>
                </a:solidFill>
              </a:rPr>
              <a:t>&gt;&gt;&gt;</a:t>
            </a:r>
            <a:endParaRPr lang="en-US" sz="4800">
              <a:solidFill>
                <a:schemeClr val="accent1">
                  <a:lumMod val="60000"/>
                  <a:lumOff val="40000"/>
                </a:schemeClr>
              </a:solidFill>
            </a:endParaRP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4986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t>
            </a:r>
            <a:r>
              <a:rPr lang="en-US" b="1" dirty="0" smtClean="0"/>
              <a:t>Architecture</a:t>
            </a:r>
            <a:endParaRPr lang="en-US" b="1" dirty="0"/>
          </a:p>
        </p:txBody>
      </p:sp>
      <p:sp>
        <p:nvSpPr>
          <p:cNvPr id="2" name="Slide Number Placeholder 1"/>
          <p:cNvSpPr>
            <a:spLocks noGrp="1"/>
          </p:cNvSpPr>
          <p:nvPr>
            <p:ph type="sldNum" sz="quarter" idx="12"/>
          </p:nvPr>
        </p:nvSpPr>
        <p:spPr/>
        <p:txBody>
          <a:bodyPr/>
          <a:lstStyle/>
          <a:p>
            <a:fld id="{3DE0F19B-68EA-B340-A4BB-C1F18F625CEA}" type="slidenum">
              <a:rPr lang="en-US" smtClean="0"/>
              <a:t>11</a:t>
            </a:fld>
            <a:endParaRPr lang="en-US"/>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smtClean="0"/>
              <a:t>Match+Action</a:t>
            </a:r>
            <a:endParaRPr lang="en-US" sz="2000" dirty="0"/>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smtClean="0"/>
              <a:t>Memory</a:t>
            </a:r>
            <a:endParaRPr lang="en-US" sz="1400" dirty="0"/>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smtClean="0"/>
              <a:t>ALU</a:t>
            </a:r>
            <a:endParaRPr lang="en-US" sz="1400" dirty="0"/>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smtClean="0"/>
                <a:t>Programmer declares which </a:t>
              </a:r>
            </a:p>
            <a:p>
              <a:pPr algn="ctr"/>
              <a:r>
                <a:rPr lang="en-US" dirty="0" smtClean="0"/>
                <a:t>headers are recognized</a:t>
              </a:r>
              <a:endParaRPr lang="en-US" dirty="0"/>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smtClean="0"/>
                <a:t>Programmer declares what</a:t>
              </a:r>
            </a:p>
            <a:p>
              <a:pPr algn="ctr"/>
              <a:r>
                <a:rPr lang="en-US" dirty="0"/>
                <a:t>t</a:t>
              </a:r>
              <a:r>
                <a:rPr lang="en-US" dirty="0" smtClean="0"/>
                <a:t>ables are needed and how packets are processed</a:t>
              </a:r>
              <a:endParaRPr lang="en-US" dirty="0"/>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smtClean="0"/>
              <a:t>All stages </a:t>
            </a:r>
            <a:r>
              <a:rPr lang="en-US" sz="2800" smtClean="0"/>
              <a:t>are identical – makes PISA a good “compiler target”</a:t>
            </a:r>
            <a:endParaRPr lang="en-US" sz="2800"/>
          </a:p>
        </p:txBody>
      </p:sp>
    </p:spTree>
    <p:custDataLst>
      <p:tags r:id="rId1"/>
    </p:custDataLst>
    <p:extLst>
      <p:ext uri="{BB962C8B-B14F-4D97-AF65-F5344CB8AC3E}">
        <p14:creationId xmlns:p14="http://schemas.microsoft.com/office/powerpoint/2010/main" val="274482173"/>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a:t>
            </a:r>
            <a:r>
              <a:rPr lang="en-US" sz="2000" dirty="0" smtClean="0">
                <a:solidFill>
                  <a:srgbClr val="000000"/>
                </a:solidFill>
              </a:rPr>
              <a:t>Programmable</a:t>
            </a:r>
            <a:endParaRPr lang="en-US" sz="2000" dirty="0">
              <a:solidFill>
                <a:srgbClr val="000000"/>
              </a:solidFill>
            </a:endParaRPr>
          </a:p>
          <a:p>
            <a:pPr algn="ctr">
              <a:lnSpc>
                <a:spcPts val="1900"/>
              </a:lnSpc>
            </a:pPr>
            <a:r>
              <a:rPr lang="en-US" sz="2000" dirty="0" smtClean="0">
                <a:solidFill>
                  <a:srgbClr val="000000"/>
                </a:solidFill>
              </a:rPr>
              <a:t>Parser</a:t>
            </a:r>
            <a:endParaRPr lang="en-US" sz="2000" dirty="0">
              <a:solidFill>
                <a:srgbClr val="000000"/>
              </a:solidFill>
            </a:endParaRP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t>PISA: Protocol Independent Switch Architecture</a:t>
            </a:r>
            <a:endParaRPr lang="en-US" sz="4400" b="1" dirty="0"/>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p>
          </p:txBody>
        </p:sp>
      </p:grpSp>
    </p:spTree>
    <p:extLst>
      <p:ext uri="{BB962C8B-B14F-4D97-AF65-F5344CB8AC3E}">
        <p14:creationId xmlns:p14="http://schemas.microsoft.com/office/powerpoint/2010/main" val="19781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smtClean="0"/>
              <a:t>Tofino 6.5Tb/s Switch  </a:t>
            </a:r>
            <a:r>
              <a:rPr lang="en-US" sz="5400" b="1" dirty="0" smtClean="0"/>
              <a:t/>
            </a:r>
            <a:br>
              <a:rPr lang="en-US" sz="5400" b="1" dirty="0" smtClean="0"/>
            </a:br>
            <a:r>
              <a:rPr lang="en-US" sz="2800" dirty="0" smtClean="0"/>
              <a:t>December </a:t>
            </a:r>
            <a:r>
              <a:rPr lang="en-US" sz="2800" dirty="0"/>
              <a:t>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pPr/>
              <a:t>13</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smtClean="0"/>
              <a:t>65 x 100GE (or 260 x 25GE)</a:t>
            </a:r>
            <a:endParaRPr lang="en-US" sz="3200" dirty="0"/>
          </a:p>
          <a:p>
            <a:pPr algn="ctr"/>
            <a:r>
              <a:rPr lang="en-US" sz="2667" dirty="0" smtClean="0"/>
              <a:t>Same power and </a:t>
            </a:r>
            <a:r>
              <a:rPr lang="en-US" sz="2667" dirty="0"/>
              <a:t>cost </a:t>
            </a:r>
            <a:r>
              <a:rPr lang="en-US" sz="2667" dirty="0" smtClean="0"/>
              <a:t>as fixed-function </a:t>
            </a:r>
            <a:r>
              <a:rPr lang="en-US" sz="2667" dirty="0"/>
              <a:t>switches.</a:t>
            </a:r>
          </a:p>
        </p:txBody>
      </p:sp>
    </p:spTree>
    <p:extLst>
      <p:ext uri="{BB962C8B-B14F-4D97-AF65-F5344CB8AC3E}">
        <p14:creationId xmlns:p14="http://schemas.microsoft.com/office/powerpoint/2010/main" val="874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2440" y="225519"/>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1696921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a:t>
            </a:r>
            <a:r>
              <a:rPr lang="en-US" dirty="0" smtClean="0"/>
              <a:t>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     </a:t>
            </a:r>
            <a:r>
              <a:rPr lang="en-US" sz="5400" b="1" dirty="0" smtClean="0"/>
              <a:t>Reducing complexity</a:t>
            </a:r>
            <a:endParaRPr lang="en-US" b="1" dirty="0"/>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schemeClr val="bg1"/>
                </a:solidFill>
              </a:rPr>
              <a:t>1</a:t>
            </a:r>
          </a:p>
        </p:txBody>
      </p:sp>
    </p:spTree>
    <p:extLst>
      <p:ext uri="{BB962C8B-B14F-4D97-AF65-F5344CB8AC3E}">
        <p14:creationId xmlns:p14="http://schemas.microsoft.com/office/powerpoint/2010/main" val="340823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Compiler</a:t>
            </a:r>
            <a:endParaRPr lang="en-US" sz="3200" dirty="0">
              <a:solidFill>
                <a:schemeClr val="tx1"/>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64160" y="-64136"/>
            <a:ext cx="10515600" cy="1325563"/>
          </a:xfrm>
        </p:spPr>
        <p:txBody>
          <a:bodyPr>
            <a:noAutofit/>
          </a:bodyPr>
          <a:lstStyle/>
          <a:p>
            <a:r>
              <a:rPr lang="en-US" sz="4800" b="1" dirty="0" smtClean="0"/>
              <a:t>Reducing complexity</a:t>
            </a:r>
            <a:endParaRPr lang="en-US" sz="4800" b="1" dirty="0"/>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smtClean="0"/>
              <a:t>Programmable Switch</a:t>
            </a:r>
            <a:endParaRPr lang="en-US" sz="3200" dirty="0"/>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schemeClr val="tx1"/>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smtClean="0"/>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schemeClr val="tx1"/>
                </a:solidFill>
              </a:rPr>
              <a:t>s</a:t>
            </a:r>
            <a:r>
              <a:rPr lang="en-US" sz="2000" dirty="0" smtClean="0">
                <a:solidFill>
                  <a:schemeClr val="tx1"/>
                </a:solidFill>
              </a:rPr>
              <a:t>witch.p4</a:t>
            </a:r>
            <a:endParaRPr lang="en-US" sz="2000" dirty="0">
              <a:solidFill>
                <a:schemeClr val="tx1"/>
              </a:solidFill>
            </a:endParaRP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schemeClr val="tx1"/>
              </a:solidFill>
            </a:endParaRPr>
          </a:p>
          <a:p>
            <a:r>
              <a:rPr lang="en-US" sz="1200" b="1" dirty="0">
                <a:solidFill>
                  <a:schemeClr val="tx1"/>
                </a:solidFill>
              </a:rPr>
              <a:t>IPv4 and IPv6 routing</a:t>
            </a:r>
          </a:p>
          <a:p>
            <a:r>
              <a:rPr lang="en-US" sz="1200" dirty="0">
                <a:solidFill>
                  <a:schemeClr val="tx1"/>
                </a:solidFill>
              </a:rPr>
              <a:t>   - Unicast Routing</a:t>
            </a:r>
          </a:p>
          <a:p>
            <a:r>
              <a:rPr lang="en-US" sz="1200" dirty="0">
                <a:solidFill>
                  <a:schemeClr val="tx1"/>
                </a:solidFill>
              </a:rPr>
              <a:t>       - Routed Ports &amp; SVI</a:t>
            </a:r>
          </a:p>
          <a:p>
            <a:r>
              <a:rPr lang="en-US" sz="1200" dirty="0">
                <a:solidFill>
                  <a:schemeClr val="tx1"/>
                </a:solidFill>
              </a:rPr>
              <a:t>       - VRF</a:t>
            </a:r>
          </a:p>
          <a:p>
            <a:r>
              <a:rPr lang="en-US" sz="1200" dirty="0">
                <a:solidFill>
                  <a:schemeClr val="tx1"/>
                </a:solidFill>
              </a:rPr>
              <a:t>   - Unicast RPF</a:t>
            </a:r>
            <a:br>
              <a:rPr lang="en-US" sz="1200" dirty="0">
                <a:solidFill>
                  <a:schemeClr val="tx1"/>
                </a:solidFill>
              </a:rPr>
            </a:br>
            <a:r>
              <a:rPr lang="en-US" sz="1200" dirty="0">
                <a:solidFill>
                  <a:schemeClr val="tx1"/>
                </a:solidFill>
              </a:rPr>
              <a:t>      - Strict and Loose</a:t>
            </a:r>
          </a:p>
          <a:p>
            <a:r>
              <a:rPr lang="en-US" sz="1200" dirty="0">
                <a:solidFill>
                  <a:schemeClr val="tx1"/>
                </a:solidFill>
              </a:rPr>
              <a:t>   - Multicast</a:t>
            </a:r>
          </a:p>
          <a:p>
            <a:r>
              <a:rPr lang="en-US" sz="1200" dirty="0">
                <a:solidFill>
                  <a:schemeClr val="tx1"/>
                </a:solidFill>
              </a:rPr>
              <a:t>      - PIM-SM/DM &amp; PIM-</a:t>
            </a:r>
            <a:r>
              <a:rPr lang="en-US" sz="1200" dirty="0" err="1">
                <a:solidFill>
                  <a:schemeClr val="tx1"/>
                </a:solidFill>
              </a:rPr>
              <a:t>Bidir</a:t>
            </a:r>
            <a:endParaRPr lang="en-US" sz="1200" dirty="0">
              <a:solidFill>
                <a:schemeClr val="tx1"/>
              </a:solidFill>
            </a:endParaRPr>
          </a:p>
          <a:p>
            <a:endParaRPr lang="en-US" sz="1200" dirty="0">
              <a:solidFill>
                <a:schemeClr val="tx1"/>
              </a:solidFill>
            </a:endParaRPr>
          </a:p>
          <a:p>
            <a:r>
              <a:rPr lang="en-US" sz="1200" b="1" dirty="0">
                <a:solidFill>
                  <a:schemeClr val="tx1"/>
                </a:solidFill>
              </a:rPr>
              <a:t>Ethernet switching </a:t>
            </a:r>
          </a:p>
          <a:p>
            <a:r>
              <a:rPr lang="en-US" sz="1200" b="1" dirty="0">
                <a:solidFill>
                  <a:schemeClr val="tx1"/>
                </a:solidFill>
              </a:rPr>
              <a:t>   </a:t>
            </a:r>
            <a:r>
              <a:rPr lang="en-US" sz="1200" dirty="0">
                <a:solidFill>
                  <a:schemeClr val="tx1"/>
                </a:solidFill>
              </a:rPr>
              <a:t>- VLAN Flooding</a:t>
            </a:r>
          </a:p>
          <a:p>
            <a:r>
              <a:rPr lang="en-US" sz="1200" dirty="0">
                <a:solidFill>
                  <a:schemeClr val="tx1"/>
                </a:solidFill>
              </a:rPr>
              <a:t>   - MAC Learning &amp; Aging</a:t>
            </a:r>
          </a:p>
          <a:p>
            <a:r>
              <a:rPr lang="en-US" sz="1200" dirty="0">
                <a:solidFill>
                  <a:schemeClr val="tx1"/>
                </a:solidFill>
              </a:rPr>
              <a:t>   - STP state </a:t>
            </a:r>
          </a:p>
          <a:p>
            <a:r>
              <a:rPr lang="en-US" sz="1200" dirty="0">
                <a:solidFill>
                  <a:schemeClr val="tx1"/>
                </a:solidFill>
              </a:rPr>
              <a:t>   - VLAN Translation</a:t>
            </a:r>
          </a:p>
          <a:p>
            <a:endParaRPr lang="en-US" sz="1200" dirty="0">
              <a:solidFill>
                <a:schemeClr val="tx1"/>
              </a:solidFill>
            </a:endParaRPr>
          </a:p>
          <a:p>
            <a:r>
              <a:rPr lang="en-US" sz="1200" b="1" dirty="0">
                <a:solidFill>
                  <a:schemeClr val="tx1"/>
                </a:solidFill>
              </a:rPr>
              <a:t>Load balancing</a:t>
            </a:r>
          </a:p>
          <a:p>
            <a:r>
              <a:rPr lang="en-US" sz="1200" dirty="0">
                <a:solidFill>
                  <a:schemeClr val="tx1"/>
                </a:solidFill>
              </a:rPr>
              <a:t>   - LAG</a:t>
            </a:r>
          </a:p>
          <a:p>
            <a:r>
              <a:rPr lang="en-US" sz="1200" dirty="0">
                <a:solidFill>
                  <a:schemeClr val="tx1"/>
                </a:solidFill>
              </a:rPr>
              <a:t>   - ECMP &amp; WCMP</a:t>
            </a:r>
          </a:p>
          <a:p>
            <a:r>
              <a:rPr lang="en-US" sz="1200" dirty="0">
                <a:solidFill>
                  <a:schemeClr val="tx1"/>
                </a:solidFill>
              </a:rPr>
              <a:t>   - Resilient Hashing </a:t>
            </a:r>
          </a:p>
          <a:p>
            <a:r>
              <a:rPr lang="en-US" sz="1200" dirty="0">
                <a:solidFill>
                  <a:schemeClr val="tx1"/>
                </a:solidFill>
              </a:rPr>
              <a:t>   - </a:t>
            </a:r>
            <a:r>
              <a:rPr lang="en-US" sz="1200" dirty="0" err="1">
                <a:solidFill>
                  <a:schemeClr val="tx1"/>
                </a:solidFill>
              </a:rPr>
              <a:t>Flowlet</a:t>
            </a:r>
            <a:r>
              <a:rPr lang="en-US" sz="1200" dirty="0">
                <a:solidFill>
                  <a:schemeClr val="tx1"/>
                </a:solidFill>
              </a:rPr>
              <a:t> Switching</a:t>
            </a:r>
          </a:p>
          <a:p>
            <a:endParaRPr lang="en-US" sz="1200" dirty="0">
              <a:solidFill>
                <a:schemeClr val="tx1"/>
              </a:solidFill>
            </a:endParaRPr>
          </a:p>
          <a:p>
            <a:r>
              <a:rPr lang="en-US" sz="1200" b="1" dirty="0">
                <a:solidFill>
                  <a:schemeClr val="tx1"/>
                </a:solidFill>
              </a:rPr>
              <a:t>Fast Failover</a:t>
            </a:r>
          </a:p>
          <a:p>
            <a:r>
              <a:rPr lang="mr-IN" sz="1200" dirty="0">
                <a:solidFill>
                  <a:schemeClr val="tx1"/>
                </a:solidFill>
              </a:rPr>
              <a:t>–</a:t>
            </a:r>
            <a:r>
              <a:rPr lang="en-US" sz="1200" dirty="0">
                <a:solidFill>
                  <a:schemeClr val="tx1"/>
                </a:solidFill>
              </a:rPr>
              <a:t>  LAG &amp; ECMP</a:t>
            </a:r>
          </a:p>
          <a:p>
            <a:endParaRPr lang="en-US" sz="1200" b="1" dirty="0">
              <a:solidFill>
                <a:schemeClr val="tx1"/>
              </a:solidFill>
            </a:endParaRPr>
          </a:p>
          <a:p>
            <a:r>
              <a:rPr lang="en-US" sz="1200" b="1" dirty="0">
                <a:solidFill>
                  <a:schemeClr val="tx1"/>
                </a:solidFill>
              </a:rPr>
              <a:t>Tunneling</a:t>
            </a:r>
          </a:p>
          <a:p>
            <a:r>
              <a:rPr lang="en-US" sz="1200" dirty="0">
                <a:solidFill>
                  <a:schemeClr val="tx1"/>
                </a:solidFill>
              </a:rPr>
              <a:t>   - IPv4 and IPv6 Routing &amp; Switching</a:t>
            </a:r>
          </a:p>
          <a:p>
            <a:r>
              <a:rPr lang="en-US" sz="1200" dirty="0">
                <a:solidFill>
                  <a:schemeClr val="tx1"/>
                </a:solidFill>
              </a:rPr>
              <a:t>         - IP-in-IP (6in4, 4in4)</a:t>
            </a:r>
          </a:p>
          <a:p>
            <a:r>
              <a:rPr lang="en-US" sz="1200" dirty="0">
                <a:solidFill>
                  <a:schemeClr val="tx1"/>
                </a:solidFill>
              </a:rPr>
              <a:t>         - VXLAN, NVGRE, GENEVE &amp; GRE</a:t>
            </a:r>
          </a:p>
          <a:p>
            <a:r>
              <a:rPr lang="en-US" sz="1200" dirty="0">
                <a:solidFill>
                  <a:schemeClr val="tx1"/>
                </a:solidFill>
              </a:rPr>
              <a:t>         - Segment Routing, IL</a:t>
            </a:r>
            <a:r>
              <a:rPr lang="en-US" sz="1200" dirty="0">
                <a:solidFill>
                  <a:srgbClr val="008000"/>
                </a:solidFill>
              </a:rPr>
              <a:t>A</a:t>
            </a:r>
          </a:p>
          <a:p>
            <a:endParaRPr lang="en-US" sz="1200" b="1" dirty="0">
              <a:solidFill>
                <a:schemeClr val="tx1"/>
              </a:solidFill>
            </a:endParaRPr>
          </a:p>
          <a:p>
            <a:r>
              <a:rPr lang="en-US" sz="1200" b="1" dirty="0">
                <a:solidFill>
                  <a:schemeClr val="tx1"/>
                </a:solidFill>
              </a:rPr>
              <a:t>      MPLS</a:t>
            </a:r>
          </a:p>
          <a:p>
            <a:r>
              <a:rPr lang="en-US" sz="1200" dirty="0">
                <a:solidFill>
                  <a:schemeClr val="tx1"/>
                </a:solidFill>
              </a:rPr>
              <a:t>        - LER and LSR</a:t>
            </a:r>
          </a:p>
          <a:p>
            <a:r>
              <a:rPr lang="en-US" sz="1200" dirty="0">
                <a:solidFill>
                  <a:schemeClr val="tx1"/>
                </a:solidFill>
              </a:rPr>
              <a:t>        - IPv4/v6 routing (L3VPN)</a:t>
            </a:r>
          </a:p>
          <a:p>
            <a:r>
              <a:rPr lang="en-US" sz="1200" dirty="0">
                <a:solidFill>
                  <a:schemeClr val="tx1"/>
                </a:solidFill>
              </a:rPr>
              <a:t>        - L2 switching (</a:t>
            </a:r>
            <a:r>
              <a:rPr lang="en-US" sz="1200" dirty="0" err="1">
                <a:solidFill>
                  <a:schemeClr val="tx1"/>
                </a:solidFill>
              </a:rPr>
              <a:t>EoMPLS</a:t>
            </a:r>
            <a:r>
              <a:rPr lang="en-US" sz="1200" dirty="0">
                <a:solidFill>
                  <a:schemeClr val="tx1"/>
                </a:solidFill>
              </a:rPr>
              <a:t>, VPLS)</a:t>
            </a:r>
          </a:p>
          <a:p>
            <a:r>
              <a:rPr lang="en-US" sz="1200" dirty="0">
                <a:solidFill>
                  <a:schemeClr val="tx1"/>
                </a:solidFill>
              </a:rPr>
              <a:t>        - MPLS over UDP/GRE</a:t>
            </a:r>
          </a:p>
          <a:p>
            <a:endParaRPr lang="en-US" sz="1200" dirty="0">
              <a:solidFill>
                <a:schemeClr val="tx1"/>
              </a:solidFill>
            </a:endParaRPr>
          </a:p>
          <a:p>
            <a:r>
              <a:rPr lang="en-US" sz="1200" b="1" dirty="0">
                <a:solidFill>
                  <a:schemeClr val="tx1"/>
                </a:solidFill>
              </a:rPr>
              <a:t>      ACL</a:t>
            </a:r>
          </a:p>
          <a:p>
            <a:r>
              <a:rPr lang="en-US" sz="1200" dirty="0">
                <a:solidFill>
                  <a:schemeClr val="tx1"/>
                </a:solidFill>
              </a:rPr>
              <a:t>        - MAC ACL, IPv4/v6 ACL, RACL </a:t>
            </a:r>
          </a:p>
          <a:p>
            <a:r>
              <a:rPr lang="en-US" sz="1200" dirty="0">
                <a:solidFill>
                  <a:schemeClr val="tx1"/>
                </a:solidFill>
              </a:rPr>
              <a:t>        - </a:t>
            </a:r>
            <a:r>
              <a:rPr lang="en-US" sz="1200" dirty="0" err="1">
                <a:solidFill>
                  <a:schemeClr val="tx1"/>
                </a:solidFill>
              </a:rPr>
              <a:t>QoS</a:t>
            </a:r>
            <a:r>
              <a:rPr lang="en-US" sz="1200" dirty="0">
                <a:solidFill>
                  <a:schemeClr val="tx1"/>
                </a:solidFill>
              </a:rPr>
              <a:t> ACL, System ACL, PBR</a:t>
            </a:r>
          </a:p>
          <a:p>
            <a:r>
              <a:rPr lang="en-US" sz="1200" dirty="0">
                <a:solidFill>
                  <a:schemeClr val="tx1"/>
                </a:solidFill>
              </a:rPr>
              <a:t>        - Port Range lookups in ACLs </a:t>
            </a:r>
          </a:p>
          <a:p>
            <a:r>
              <a:rPr lang="en-US" sz="1200" dirty="0">
                <a:solidFill>
                  <a:schemeClr val="tx1"/>
                </a:solidFill>
              </a:rPr>
              <a:t>   </a:t>
            </a:r>
          </a:p>
          <a:p>
            <a:r>
              <a:rPr lang="en-US" sz="1200" b="1" dirty="0">
                <a:solidFill>
                  <a:schemeClr val="tx1"/>
                </a:solidFill>
              </a:rPr>
              <a:t>     QOS</a:t>
            </a:r>
          </a:p>
          <a:p>
            <a:r>
              <a:rPr lang="en-US" sz="1200" dirty="0">
                <a:solidFill>
                  <a:schemeClr val="tx1"/>
                </a:solidFill>
              </a:rPr>
              <a:t>         - </a:t>
            </a:r>
            <a:r>
              <a:rPr lang="en-US" sz="1200" dirty="0" err="1">
                <a:solidFill>
                  <a:schemeClr val="tx1"/>
                </a:solidFill>
              </a:rPr>
              <a:t>QoS</a:t>
            </a:r>
            <a:r>
              <a:rPr lang="en-US" sz="1200" dirty="0">
                <a:solidFill>
                  <a:schemeClr val="tx1"/>
                </a:solidFill>
              </a:rPr>
              <a:t> Classification &amp; marking</a:t>
            </a:r>
          </a:p>
          <a:p>
            <a:r>
              <a:rPr lang="en-US" sz="1200" dirty="0">
                <a:solidFill>
                  <a:schemeClr val="tx1"/>
                </a:solidFill>
              </a:rPr>
              <a:t>         - Drop profiles/WRED</a:t>
            </a:r>
          </a:p>
          <a:p>
            <a:r>
              <a:rPr lang="en-US" sz="1200" dirty="0">
                <a:solidFill>
                  <a:schemeClr val="tx1"/>
                </a:solidFill>
              </a:rPr>
              <a:t>         - </a:t>
            </a:r>
            <a:r>
              <a:rPr lang="en-US" sz="1200" dirty="0" err="1">
                <a:solidFill>
                  <a:schemeClr val="tx1"/>
                </a:solidFill>
              </a:rPr>
              <a:t>RoCE</a:t>
            </a:r>
            <a:r>
              <a:rPr lang="en-US" sz="1200" dirty="0">
                <a:solidFill>
                  <a:schemeClr val="tx1"/>
                </a:solidFill>
              </a:rPr>
              <a:t> v2 &amp; </a:t>
            </a:r>
            <a:r>
              <a:rPr lang="en-US" sz="1200" dirty="0" err="1">
                <a:solidFill>
                  <a:schemeClr val="tx1"/>
                </a:solidFill>
              </a:rPr>
              <a:t>FCoE</a:t>
            </a:r>
            <a:endParaRPr lang="en-US" sz="1200" dirty="0">
              <a:solidFill>
                <a:schemeClr val="tx1"/>
              </a:solidFill>
            </a:endParaRPr>
          </a:p>
          <a:p>
            <a:r>
              <a:rPr lang="en-US" sz="1200" dirty="0">
                <a:solidFill>
                  <a:schemeClr val="tx1"/>
                </a:solidFill>
              </a:rPr>
              <a:t>         - </a:t>
            </a:r>
            <a:r>
              <a:rPr lang="en-US" sz="1200" dirty="0" err="1">
                <a:solidFill>
                  <a:schemeClr val="tx1"/>
                </a:solidFill>
              </a:rPr>
              <a:t>CoPP</a:t>
            </a:r>
            <a:r>
              <a:rPr lang="en-US" sz="1200" dirty="0">
                <a:solidFill>
                  <a:schemeClr val="tx1"/>
                </a:solidFill>
              </a:rPr>
              <a:t> (Control plane policing)</a:t>
            </a:r>
          </a:p>
          <a:p>
            <a:endParaRPr lang="en-US" sz="1200" dirty="0">
              <a:solidFill>
                <a:schemeClr val="tx1"/>
              </a:solidFill>
            </a:endParaRPr>
          </a:p>
          <a:p>
            <a:endParaRPr lang="en-US" sz="1200" b="1" dirty="0">
              <a:solidFill>
                <a:schemeClr val="tx1"/>
              </a:solidFill>
            </a:endParaRPr>
          </a:p>
          <a:p>
            <a:r>
              <a:rPr lang="en-US" sz="1200" b="1" dirty="0">
                <a:solidFill>
                  <a:schemeClr val="tx1"/>
                </a:solidFill>
              </a:rPr>
              <a:t>NAT and L4 Load Balancing</a:t>
            </a:r>
          </a:p>
          <a:p>
            <a:endParaRPr lang="en-US" sz="1200" b="1" dirty="0">
              <a:solidFill>
                <a:schemeClr val="tx1"/>
              </a:solidFill>
            </a:endParaRPr>
          </a:p>
          <a:p>
            <a:r>
              <a:rPr lang="en-US" sz="1200" b="1" dirty="0">
                <a:solidFill>
                  <a:schemeClr val="tx1"/>
                </a:solidFill>
              </a:rPr>
              <a:t>Security Features</a:t>
            </a:r>
            <a:endParaRPr lang="en-US" sz="1200" dirty="0">
              <a:solidFill>
                <a:schemeClr val="tx1"/>
              </a:solidFill>
            </a:endParaRPr>
          </a:p>
          <a:p>
            <a:r>
              <a:rPr lang="en-US" sz="1200" dirty="0">
                <a:solidFill>
                  <a:schemeClr val="tx1"/>
                </a:solidFill>
              </a:rPr>
              <a:t>- Storm Control, IP Source Guard</a:t>
            </a:r>
          </a:p>
          <a:p>
            <a:endParaRPr lang="en-US" sz="1200" dirty="0">
              <a:solidFill>
                <a:schemeClr val="tx1"/>
              </a:solidFill>
            </a:endParaRPr>
          </a:p>
          <a:p>
            <a:r>
              <a:rPr lang="en-US" sz="1200" b="1" dirty="0">
                <a:solidFill>
                  <a:schemeClr val="tx1"/>
                </a:solidFill>
              </a:rPr>
              <a:t>Monitoring &amp; Telemetry</a:t>
            </a:r>
            <a:endParaRPr lang="en-US" sz="1200" dirty="0">
              <a:solidFill>
                <a:schemeClr val="tx1"/>
              </a:solidFill>
            </a:endParaRPr>
          </a:p>
          <a:p>
            <a:pPr marL="78315" indent="-78315">
              <a:buFontTx/>
              <a:buChar char="-"/>
            </a:pPr>
            <a:r>
              <a:rPr lang="en-US" sz="1200" dirty="0">
                <a:solidFill>
                  <a:schemeClr val="tx1"/>
                </a:solidFill>
              </a:rPr>
              <a:t>Ingress Mirroring and Egress Mirroring</a:t>
            </a:r>
          </a:p>
          <a:p>
            <a:pPr marL="78315" indent="-78315">
              <a:buFontTx/>
              <a:buChar char="-"/>
            </a:pPr>
            <a:r>
              <a:rPr lang="en-US" sz="1200" dirty="0">
                <a:solidFill>
                  <a:schemeClr val="tx1"/>
                </a:solidFill>
              </a:rPr>
              <a:t>Negative Mirroring</a:t>
            </a:r>
          </a:p>
          <a:p>
            <a:pPr marL="78315" indent="-78315">
              <a:buFontTx/>
              <a:buChar char="-"/>
            </a:pPr>
            <a:r>
              <a:rPr lang="en-US" sz="1200" dirty="0" err="1">
                <a:solidFill>
                  <a:schemeClr val="tx1"/>
                </a:solidFill>
              </a:rPr>
              <a:t>Sflow</a:t>
            </a:r>
            <a:endParaRPr lang="en-US" sz="1200" dirty="0">
              <a:solidFill>
                <a:schemeClr val="tx1"/>
              </a:solidFill>
            </a:endParaRPr>
          </a:p>
          <a:p>
            <a:pPr marL="78315" indent="-78315">
              <a:buFontTx/>
              <a:buChar char="-"/>
            </a:pPr>
            <a:r>
              <a:rPr lang="en-US" sz="1200" dirty="0">
                <a:solidFill>
                  <a:schemeClr val="tx1"/>
                </a:solidFill>
              </a:rPr>
              <a:t>INT</a:t>
            </a:r>
          </a:p>
          <a:p>
            <a:endParaRPr lang="en-US" sz="1200" dirty="0">
              <a:solidFill>
                <a:schemeClr val="tx1"/>
              </a:solidFill>
            </a:endParaRPr>
          </a:p>
          <a:p>
            <a:r>
              <a:rPr lang="en-US" sz="1200" b="1" dirty="0">
                <a:solidFill>
                  <a:schemeClr val="tx1"/>
                </a:solidFill>
              </a:rPr>
              <a:t>Counters</a:t>
            </a:r>
            <a:endParaRPr lang="en-US" sz="1200" dirty="0">
              <a:solidFill>
                <a:schemeClr val="tx1"/>
              </a:solidFill>
            </a:endParaRPr>
          </a:p>
          <a:p>
            <a:pPr marL="78315" indent="-78315">
              <a:buFontTx/>
              <a:buChar char="-"/>
            </a:pPr>
            <a:r>
              <a:rPr lang="en-US" sz="1200" dirty="0">
                <a:solidFill>
                  <a:schemeClr val="tx1"/>
                </a:solidFill>
              </a:rPr>
              <a:t>Route Table Entry Counters</a:t>
            </a:r>
          </a:p>
          <a:p>
            <a:pPr marL="78315" indent="-78315">
              <a:buFontTx/>
              <a:buChar char="-"/>
            </a:pPr>
            <a:r>
              <a:rPr lang="en-US" sz="1200" dirty="0">
                <a:solidFill>
                  <a:schemeClr val="tx1"/>
                </a:solidFill>
              </a:rPr>
              <a:t>VLAN/Bridge Domain Counters</a:t>
            </a:r>
          </a:p>
          <a:p>
            <a:pPr marL="78315" indent="-78315">
              <a:buFontTx/>
              <a:buChar char="-"/>
            </a:pPr>
            <a:r>
              <a:rPr lang="en-US" sz="1200" dirty="0">
                <a:solidFill>
                  <a:schemeClr val="tx1"/>
                </a:solidFill>
              </a:rPr>
              <a:t>Port/Interface Counters</a:t>
            </a:r>
          </a:p>
          <a:p>
            <a:pPr marL="78315" indent="-78315">
              <a:buFontTx/>
              <a:buChar char="-"/>
            </a:pPr>
            <a:endParaRPr lang="en-US" sz="1200" dirty="0">
              <a:solidFill>
                <a:schemeClr val="tx1"/>
              </a:solidFill>
            </a:endParaRPr>
          </a:p>
          <a:p>
            <a:r>
              <a:rPr lang="en-US" sz="1200" b="1" dirty="0">
                <a:solidFill>
                  <a:schemeClr val="tx1"/>
                </a:solidFill>
              </a:rPr>
              <a:t>Protocol Offload</a:t>
            </a:r>
            <a:endParaRPr lang="en-US" sz="1200" dirty="0">
              <a:solidFill>
                <a:schemeClr val="tx1"/>
              </a:solidFill>
            </a:endParaRPr>
          </a:p>
          <a:p>
            <a:r>
              <a:rPr lang="en-US" sz="1200" dirty="0">
                <a:solidFill>
                  <a:schemeClr val="tx1"/>
                </a:solidFill>
              </a:rPr>
              <a:t>- BFD, OAM</a:t>
            </a:r>
          </a:p>
          <a:p>
            <a:endParaRPr lang="en-US" sz="1200" dirty="0">
              <a:solidFill>
                <a:schemeClr val="tx1"/>
              </a:solidFill>
            </a:endParaRPr>
          </a:p>
          <a:p>
            <a:r>
              <a:rPr lang="en-US" sz="1200" b="1" dirty="0">
                <a:solidFill>
                  <a:schemeClr val="tx1"/>
                </a:solidFill>
              </a:rPr>
              <a:t>Multi-chip Fabric Support</a:t>
            </a:r>
            <a:endParaRPr lang="en-US" sz="1200" dirty="0">
              <a:solidFill>
                <a:schemeClr val="tx1"/>
              </a:solidFill>
            </a:endParaRPr>
          </a:p>
          <a:p>
            <a:r>
              <a:rPr lang="en-US" sz="1200" dirty="0">
                <a:solidFill>
                  <a:schemeClr val="tx1"/>
                </a:solidFill>
              </a:rPr>
              <a:t>- Forwarding, QOS</a:t>
            </a:r>
          </a:p>
          <a:p>
            <a:endParaRPr lang="en-US" sz="1200" dirty="0">
              <a:solidFill>
                <a:schemeClr val="tx1"/>
              </a:solidFill>
            </a:endParaRPr>
          </a:p>
          <a:p>
            <a:endParaRPr lang="en-US" sz="1200" dirty="0">
              <a:solidFill>
                <a:schemeClr val="tx1"/>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0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Compiler</a:t>
            </a:r>
            <a:endParaRPr lang="en-US" sz="3200" dirty="0">
              <a:solidFill>
                <a:schemeClr val="tx1"/>
              </a:solidFill>
            </a:endParaRP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schemeClr val="tx1"/>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smtClean="0">
                <a:solidFill>
                  <a:schemeClr val="tx1"/>
                </a:solidFill>
              </a:rPr>
              <a:t>My switch.p4</a:t>
            </a:r>
            <a:endParaRPr lang="en-US" sz="2000" dirty="0">
              <a:solidFill>
                <a:schemeClr val="tx1"/>
              </a:solidFill>
            </a:endParaRP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smtClean="0"/>
              <a:t>Programmable Switch</a:t>
            </a:r>
            <a:endParaRPr lang="en-US" sz="3200" dirty="0"/>
          </a:p>
        </p:txBody>
      </p:sp>
    </p:spTree>
    <p:extLst>
      <p:ext uri="{BB962C8B-B14F-4D97-AF65-F5344CB8AC3E}">
        <p14:creationId xmlns:p14="http://schemas.microsoft.com/office/powerpoint/2010/main" val="180626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a:t>
            </a:r>
            <a:r>
              <a:rPr lang="en-US" dirty="0" smtClean="0"/>
              <a:t>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         </a:t>
            </a:r>
            <a:r>
              <a:rPr lang="en-US" sz="5400" b="1" dirty="0" smtClean="0"/>
              <a:t>Adding proprietary features</a:t>
            </a:r>
            <a:endParaRPr lang="en-US" b="1" dirty="0"/>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bg1"/>
                </a:solidFill>
              </a:rPr>
              <a:t>2</a:t>
            </a:r>
          </a:p>
        </p:txBody>
      </p:sp>
    </p:spTree>
    <p:extLst>
      <p:ext uri="{BB962C8B-B14F-4D97-AF65-F5344CB8AC3E}">
        <p14:creationId xmlns:p14="http://schemas.microsoft.com/office/powerpoint/2010/main" val="1481654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smtClean="0"/>
              <a:t>Protocol complexity 20 years ago</a:t>
            </a:r>
            <a:endParaRPr lang="en-US" sz="4800" b="1" dirty="0"/>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schemeClr val="tx1"/>
                </a:solidFill>
              </a:rPr>
              <a:t>Ethernet</a:t>
            </a:r>
            <a:endParaRPr lang="en-US" sz="1700" dirty="0">
              <a:solidFill>
                <a:schemeClr val="tx1"/>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schemeClr val="tx1"/>
                </a:solidFill>
              </a:rPr>
              <a:t>IPX</a:t>
            </a:r>
            <a:endParaRPr lang="en-US" sz="1700" dirty="0">
              <a:solidFill>
                <a:schemeClr val="tx1"/>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t>ethtype</a:t>
            </a:r>
            <a:endParaRPr lang="en-US" sz="1700" dirty="0"/>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t>ethtype</a:t>
            </a:r>
            <a:endParaRPr lang="en-US" sz="1700" dirty="0"/>
          </a:p>
        </p:txBody>
      </p:sp>
    </p:spTree>
    <p:extLst>
      <p:ext uri="{BB962C8B-B14F-4D97-AF65-F5344CB8AC3E}">
        <p14:creationId xmlns:p14="http://schemas.microsoft.com/office/powerpoint/2010/main" val="1276071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schemeClr val="tx1"/>
                    </a:solidFill>
                  </a:rPr>
                  <a:t> Switch </a:t>
                </a:r>
                <a:r>
                  <a:rPr lang="en-US" sz="3733" dirty="0">
                    <a:solidFill>
                      <a:schemeClr val="tx1"/>
                    </a:solidFill>
                  </a:rPr>
                  <a:t>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649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t>Datacenter </a:t>
            </a:r>
            <a:r>
              <a:rPr lang="en-US" sz="3200" smtClean="0"/>
              <a:t>switch </a:t>
            </a:r>
            <a:r>
              <a:rPr lang="en-US" sz="3200" dirty="0"/>
              <a:t>today</a:t>
            </a:r>
          </a:p>
          <a:p>
            <a:r>
              <a:rPr lang="en-US" sz="2800" dirty="0" smtClean="0">
                <a:solidFill>
                  <a:schemeClr val="accent5"/>
                </a:solidFill>
              </a:rPr>
              <a:t>switch.p4</a:t>
            </a:r>
            <a:endParaRPr lang="en-US" sz="2800" dirty="0"/>
          </a:p>
        </p:txBody>
      </p:sp>
    </p:spTree>
    <p:extLst>
      <p:ext uri="{BB962C8B-B14F-4D97-AF65-F5344CB8AC3E}">
        <p14:creationId xmlns:p14="http://schemas.microsoft.com/office/powerpoint/2010/main" val="12488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smtClean="0"/>
              <a:t>Adding features: </a:t>
            </a:r>
            <a:r>
              <a:rPr lang="en-US" sz="4800" b="1" dirty="0" smtClean="0"/>
              <a:t>Some examples so </a:t>
            </a:r>
            <a:r>
              <a:rPr lang="en-US" sz="4800" b="1" dirty="0" smtClean="0"/>
              <a:t>far</a:t>
            </a:r>
            <a:endParaRPr lang="en-US" sz="4800" b="1" dirty="0"/>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smtClean="0"/>
              <a:t>New encapsulations and tunnels</a:t>
            </a:r>
          </a:p>
          <a:p>
            <a:pPr marL="514350" indent="-514350">
              <a:lnSpc>
                <a:spcPct val="150000"/>
              </a:lnSpc>
              <a:buFont typeface="+mj-lt"/>
              <a:buAutoNum type="arabicPeriod"/>
            </a:pPr>
            <a:r>
              <a:rPr lang="en-US" sz="3200" dirty="0" smtClean="0"/>
              <a:t>New ways to tag packets for special treatment</a:t>
            </a:r>
          </a:p>
          <a:p>
            <a:pPr marL="514350" indent="-514350">
              <a:lnSpc>
                <a:spcPct val="150000"/>
              </a:lnSpc>
              <a:buFont typeface="+mj-lt"/>
              <a:buAutoNum type="arabicPeriod"/>
            </a:pPr>
            <a:r>
              <a:rPr lang="en-US" sz="3200" dirty="0" smtClean="0"/>
              <a:t>New approaches to routing: e.g. source routing in MSDCs</a:t>
            </a:r>
          </a:p>
          <a:p>
            <a:pPr marL="514350" indent="-514350">
              <a:lnSpc>
                <a:spcPct val="150000"/>
              </a:lnSpc>
              <a:buFont typeface="+mj-lt"/>
              <a:buAutoNum type="arabicPeriod"/>
            </a:pPr>
            <a:r>
              <a:rPr lang="en-US" sz="3200" dirty="0" smtClean="0"/>
              <a:t>New approaches to congestion control</a:t>
            </a:r>
          </a:p>
          <a:p>
            <a:pPr marL="514350" indent="-514350">
              <a:lnSpc>
                <a:spcPct val="150000"/>
              </a:lnSpc>
              <a:buFont typeface="+mj-lt"/>
              <a:buAutoNum type="arabicPeriod"/>
            </a:pPr>
            <a:r>
              <a:rPr lang="en-US" sz="3200" dirty="0" smtClean="0"/>
              <a:t>New ways to process packets: e.g. </a:t>
            </a:r>
            <a:r>
              <a:rPr lang="en-US" sz="3200" dirty="0" smtClean="0"/>
              <a:t>processing ticker-symbols</a:t>
            </a:r>
            <a:endParaRPr lang="en-US" sz="3200" dirty="0"/>
          </a:p>
        </p:txBody>
      </p:sp>
    </p:spTree>
    <p:extLst>
      <p:ext uri="{BB962C8B-B14F-4D97-AF65-F5344CB8AC3E}">
        <p14:creationId xmlns:p14="http://schemas.microsoft.com/office/powerpoint/2010/main" val="301599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smtClean="0"/>
              <a:t>New applications: </a:t>
            </a:r>
            <a:r>
              <a:rPr lang="en-US" sz="4800" b="1" dirty="0" smtClean="0"/>
              <a:t>Some examples so </a:t>
            </a:r>
            <a:r>
              <a:rPr lang="en-US" sz="4800" b="1" dirty="0" smtClean="0"/>
              <a:t>far</a:t>
            </a:r>
            <a:endParaRPr lang="en-US" sz="4800" b="1" dirty="0"/>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smtClean="0"/>
              <a:t>Layer-4 </a:t>
            </a:r>
            <a:r>
              <a:rPr lang="en-US" sz="3200" dirty="0" smtClean="0"/>
              <a:t>Load </a:t>
            </a:r>
            <a:r>
              <a:rPr lang="en-US" sz="3200" dirty="0" smtClean="0"/>
              <a:t>Balancer</a:t>
            </a:r>
            <a:r>
              <a:rPr lang="en-US" sz="3200" baseline="30000" dirty="0" smtClean="0"/>
              <a:t>1</a:t>
            </a:r>
            <a:endParaRPr lang="en-US" sz="3200" baseline="30000" dirty="0" smtClean="0"/>
          </a:p>
          <a:p>
            <a:pPr marL="787400" lvl="1" indent="-268288">
              <a:lnSpc>
                <a:spcPct val="100000"/>
              </a:lnSpc>
              <a:buFont typeface="Wingdings" charset="2"/>
              <a:buChar char="§"/>
            </a:pPr>
            <a:r>
              <a:rPr lang="en-US" dirty="0" smtClean="0"/>
              <a:t>Replace 100 servers or 10 dedicated boxes with one </a:t>
            </a:r>
            <a:r>
              <a:rPr lang="en-US" dirty="0" smtClean="0"/>
              <a:t>programmable switch</a:t>
            </a:r>
            <a:endParaRPr lang="en-US" dirty="0" smtClean="0"/>
          </a:p>
          <a:p>
            <a:pPr marL="787400" lvl="1" indent="-268288">
              <a:lnSpc>
                <a:spcPct val="100000"/>
              </a:lnSpc>
              <a:buFont typeface="Wingdings" charset="2"/>
              <a:buChar char="§"/>
            </a:pPr>
            <a:r>
              <a:rPr lang="en-US" dirty="0" smtClean="0"/>
              <a:t>Track and maintain mapping for 5-10 million http flows</a:t>
            </a:r>
          </a:p>
          <a:p>
            <a:pPr marL="514350" indent="-514350">
              <a:lnSpc>
                <a:spcPct val="150000"/>
              </a:lnSpc>
              <a:buFont typeface="+mj-lt"/>
              <a:buAutoNum type="arabicPeriod"/>
            </a:pPr>
            <a:r>
              <a:rPr lang="en-US" sz="3200" dirty="0" smtClean="0"/>
              <a:t>Fast stateless firewall</a:t>
            </a:r>
          </a:p>
          <a:p>
            <a:pPr marL="808038" lvl="1" indent="-282575">
              <a:lnSpc>
                <a:spcPct val="150000"/>
              </a:lnSpc>
              <a:buFont typeface="Wingdings" charset="2"/>
              <a:buChar char="§"/>
            </a:pPr>
            <a:r>
              <a:rPr lang="en-US" dirty="0"/>
              <a:t>Add/delete and track 100s of thousands of new connections per </a:t>
            </a:r>
            <a:r>
              <a:rPr lang="en-US" dirty="0" smtClean="0"/>
              <a:t>second</a:t>
            </a:r>
            <a:endParaRPr lang="en-US" dirty="0" smtClean="0"/>
          </a:p>
          <a:p>
            <a:pPr marL="514350" indent="-514350">
              <a:lnSpc>
                <a:spcPct val="150000"/>
              </a:lnSpc>
              <a:buFont typeface="+mj-lt"/>
              <a:buAutoNum type="arabicPeriod"/>
            </a:pPr>
            <a:r>
              <a:rPr lang="en-US" sz="3200" dirty="0"/>
              <a:t>Cache for Key-value </a:t>
            </a:r>
            <a:r>
              <a:rPr lang="en-US" sz="3200" dirty="0" smtClean="0"/>
              <a:t>store</a:t>
            </a:r>
            <a:r>
              <a:rPr lang="en-US" sz="3200" baseline="30000" dirty="0" smtClean="0"/>
              <a:t>2</a:t>
            </a:r>
          </a:p>
          <a:p>
            <a:pPr marL="808038" lvl="1" indent="-231775">
              <a:lnSpc>
                <a:spcPct val="100000"/>
              </a:lnSpc>
              <a:buFont typeface="Wingdings" charset="2"/>
              <a:buChar char="§"/>
            </a:pPr>
            <a:r>
              <a:rPr lang="en-US" dirty="0" err="1" smtClean="0"/>
              <a:t>Memcache</a:t>
            </a:r>
            <a:r>
              <a:rPr lang="en-US" dirty="0" smtClean="0"/>
              <a:t> in-network cache for 100 servers</a:t>
            </a:r>
          </a:p>
          <a:p>
            <a:pPr marL="808038" lvl="1" indent="-231775">
              <a:lnSpc>
                <a:spcPct val="100000"/>
              </a:lnSpc>
              <a:buFont typeface="Wingdings" charset="2"/>
              <a:buChar char="§"/>
            </a:pPr>
            <a:r>
              <a:rPr lang="en-US" dirty="0" smtClean="0"/>
              <a:t>1-2 billion operations per second</a:t>
            </a:r>
            <a:endParaRPr lang="en-US" dirty="0"/>
          </a:p>
          <a:p>
            <a:pPr marL="514350" indent="-514350">
              <a:lnSpc>
                <a:spcPct val="150000"/>
              </a:lnSpc>
              <a:buFont typeface="+mj-lt"/>
              <a:buAutoNum type="arabicPeriod"/>
            </a:pPr>
            <a:endParaRPr lang="en-US" sz="3200" dirty="0" smtClean="0"/>
          </a:p>
          <a:p>
            <a:pPr marL="513260" indent="-268288">
              <a:lnSpc>
                <a:spcPct val="150000"/>
              </a:lnSpc>
              <a:buFont typeface="Wingdings" charset="2"/>
              <a:buChar char="§"/>
            </a:pPr>
            <a:endParaRPr lang="en-US" dirty="0" smtClean="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t>[1] </a:t>
            </a:r>
            <a:r>
              <a:rPr lang="en-US" dirty="0" smtClean="0"/>
              <a:t>“</a:t>
            </a:r>
            <a:r>
              <a:rPr lang="en-US" dirty="0" err="1" smtClean="0"/>
              <a:t>SilkRoad</a:t>
            </a:r>
            <a:r>
              <a:rPr lang="en-US" dirty="0"/>
              <a:t>: Making </a:t>
            </a:r>
            <a:r>
              <a:rPr lang="en-US" dirty="0" err="1"/>
              <a:t>Stateful</a:t>
            </a:r>
            <a:r>
              <a:rPr lang="en-US" dirty="0"/>
              <a:t> Layer-4 Load Balancing Fast and Cheap Using Switching ASICs</a:t>
            </a:r>
            <a:r>
              <a:rPr lang="en-US" dirty="0" smtClean="0"/>
              <a:t>.” </a:t>
            </a:r>
            <a:r>
              <a:rPr lang="en-US" dirty="0" err="1" smtClean="0"/>
              <a:t>Rui</a:t>
            </a:r>
            <a:r>
              <a:rPr lang="en-US" dirty="0" smtClean="0"/>
              <a:t> Miao et al. </a:t>
            </a:r>
            <a:r>
              <a:rPr lang="en-US" dirty="0" err="1" smtClean="0"/>
              <a:t>Sigcomm</a:t>
            </a:r>
            <a:r>
              <a:rPr lang="en-US" dirty="0" smtClean="0"/>
              <a:t> 2017.  </a:t>
            </a:r>
          </a:p>
          <a:p>
            <a:r>
              <a:rPr lang="en-US" dirty="0" smtClean="0"/>
              <a:t>[2] “</a:t>
            </a:r>
            <a:r>
              <a:rPr lang="en-US" dirty="0" err="1"/>
              <a:t>NetCache</a:t>
            </a:r>
            <a:r>
              <a:rPr lang="en-US" dirty="0"/>
              <a:t>: Balancing Key-Value Stores with Fast In-Network </a:t>
            </a:r>
            <a:r>
              <a:rPr lang="en-US" dirty="0" smtClean="0"/>
              <a:t>Caching”, Xin </a:t>
            </a:r>
            <a:r>
              <a:rPr lang="en-US" dirty="0" err="1" smtClean="0"/>
              <a:t>Jin</a:t>
            </a:r>
            <a:r>
              <a:rPr lang="en-US" dirty="0" smtClean="0"/>
              <a:t> et al. To appear at SOSP 2017</a:t>
            </a:r>
            <a:endParaRPr lang="en-US" dirty="0"/>
          </a:p>
        </p:txBody>
      </p:sp>
    </p:spTree>
    <p:extLst>
      <p:ext uri="{BB962C8B-B14F-4D97-AF65-F5344CB8AC3E}">
        <p14:creationId xmlns:p14="http://schemas.microsoft.com/office/powerpoint/2010/main" val="501576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a:t>
            </a:r>
            <a:r>
              <a:rPr lang="en-US" dirty="0" smtClean="0"/>
              <a:t>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t>Silicon independence</a:t>
            </a:r>
            <a:endParaRPr lang="en-US" b="1" dirty="0"/>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bg1"/>
                </a:solidFill>
              </a:rPr>
              <a:t>3</a:t>
            </a:r>
          </a:p>
        </p:txBody>
      </p:sp>
    </p:spTree>
    <p:extLst>
      <p:ext uri="{BB962C8B-B14F-4D97-AF65-F5344CB8AC3E}">
        <p14:creationId xmlns:p14="http://schemas.microsoft.com/office/powerpoint/2010/main" val="1265947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P4 Runtime  </a:t>
            </a:r>
            <a:r>
              <a:rPr lang="en-US" sz="2700" dirty="0"/>
              <a:t>O</a:t>
            </a:r>
            <a:r>
              <a:rPr lang="en-US" sz="2700" dirty="0" smtClean="0"/>
              <a:t>pen-source project </a:t>
            </a:r>
            <a:r>
              <a:rPr lang="en-US" sz="2700" dirty="0" smtClean="0"/>
              <a:t>to remotely control P4 switches</a:t>
            </a:r>
            <a:r>
              <a:rPr lang="en-US" sz="2700" baseline="30000" dirty="0" smtClean="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smtClean="0">
                <a:solidFill>
                  <a:schemeClr val="bg1"/>
                </a:solidFill>
              </a:rPr>
              <a:t>Remote Control Plane</a:t>
            </a:r>
            <a:endParaRPr lang="en-US" sz="1600" dirty="0">
              <a:solidFill>
                <a:schemeClr val="bg1"/>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schemeClr val="tx1"/>
                  </a:solidFill>
                </a:rPr>
                <a:t>Switch OS</a:t>
              </a:r>
              <a:endParaRPr lang="en-US" sz="1050">
                <a:solidFill>
                  <a:schemeClr val="tx1"/>
                </a:solidFill>
              </a:endParaRP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schemeClr val="tx1"/>
                  </a:solidFill>
                </a:rPr>
                <a:t>Switch OS</a:t>
              </a:r>
              <a:endParaRPr lang="en-US" sz="1050">
                <a:solidFill>
                  <a:schemeClr val="tx1"/>
                </a:solidFill>
              </a:endParaRP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schemeClr val="tx1"/>
                  </a:solidFill>
                </a:rPr>
                <a:t>Switch OS</a:t>
              </a:r>
              <a:endParaRPr lang="en-US" sz="1050">
                <a:solidFill>
                  <a:schemeClr val="tx1"/>
                </a:solidFill>
              </a:endParaRP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schemeClr val="tx1"/>
                  </a:solidFill>
                </a:rPr>
                <a:t>Switch OS</a:t>
              </a:r>
              <a:endParaRPr lang="en-US" sz="1050">
                <a:solidFill>
                  <a:schemeClr val="tx1"/>
                </a:solidFill>
              </a:endParaRP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smtClean="0"/>
              <a:t>Top of Rack</a:t>
            </a:r>
          </a:p>
          <a:p>
            <a:pPr algn="ctr"/>
            <a:r>
              <a:rPr lang="en-US" dirty="0" smtClean="0"/>
              <a:t>P4 Switches</a:t>
            </a:r>
            <a:endParaRPr lang="en-US" dirty="0"/>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smtClean="0"/>
                <a:t>OpenConfig</a:t>
              </a:r>
              <a:endParaRPr lang="en-US" sz="1400" dirty="0"/>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smtClean="0"/>
                <a:t>gRPC</a:t>
              </a:r>
              <a:endParaRPr lang="en-US" sz="1400" dirty="0"/>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smtClean="0"/>
                <a:t>OpenConfig</a:t>
              </a:r>
              <a:endParaRPr lang="en-US" sz="1400" dirty="0"/>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smtClean="0"/>
                <a:t>gRPC</a:t>
              </a:r>
              <a:endParaRPr lang="en-US" sz="1400" dirty="0"/>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smtClean="0"/>
                <a:t>OpenConfig</a:t>
              </a:r>
              <a:endParaRPr lang="en-US" sz="1400" dirty="0"/>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smtClean="0"/>
                <a:t>gRPC</a:t>
              </a:r>
              <a:endParaRPr lang="en-US" sz="1400" dirty="0"/>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mtClean="0"/>
                <a:t>P4 Runtime</a:t>
              </a:r>
              <a:endParaRPr lang="en-US" sz="900"/>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smtClean="0"/>
                <a:t>OpenConfig</a:t>
              </a:r>
              <a:endParaRPr lang="en-US" sz="1400" dirty="0"/>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smtClean="0"/>
                <a:t>gRPC</a:t>
              </a:r>
              <a:endParaRPr lang="en-US" sz="1400" dirty="0"/>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smtClean="0"/>
                <a:t>P4 Runtime API </a:t>
              </a:r>
              <a:r>
                <a:rPr lang="en-US" sz="1600" dirty="0" smtClean="0"/>
                <a:t>is:</a:t>
              </a:r>
            </a:p>
            <a:p>
              <a:pPr marL="174625" indent="-174625">
                <a:buFont typeface="Arial" charset="0"/>
                <a:buChar char="•"/>
              </a:pPr>
              <a:r>
                <a:rPr lang="en-US" sz="1600" dirty="0" smtClean="0"/>
                <a:t>Silicon Independent</a:t>
              </a:r>
            </a:p>
            <a:p>
              <a:pPr marL="174625" indent="-174625">
                <a:buFont typeface="Arial" charset="0"/>
                <a:buChar char="•"/>
              </a:pPr>
              <a:r>
                <a:rPr lang="en-US" sz="1600" dirty="0" smtClean="0"/>
                <a:t>Program Independent</a:t>
              </a:r>
              <a:endParaRPr lang="en-US" sz="1200" dirty="0" smtClean="0"/>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smtClean="0"/>
              <a:t>[1] “P4 </a:t>
            </a:r>
            <a:r>
              <a:rPr lang="en-US" dirty="0"/>
              <a:t>Program-dependent Controller Interface for SDN </a:t>
            </a:r>
            <a:r>
              <a:rPr lang="en-US" dirty="0" smtClean="0"/>
              <a:t>Applications”, Samar Abdi </a:t>
            </a:r>
            <a:r>
              <a:rPr lang="en-US" smtClean="0"/>
              <a:t>et al (Google</a:t>
            </a:r>
            <a:r>
              <a:rPr lang="en-US" dirty="0" smtClean="0"/>
              <a:t>), P4 Workshop 2017</a:t>
            </a:r>
            <a:endParaRPr lang="en-US" dirty="0"/>
          </a:p>
        </p:txBody>
      </p:sp>
    </p:spTree>
    <p:extLst>
      <p:ext uri="{BB962C8B-B14F-4D97-AF65-F5344CB8AC3E}">
        <p14:creationId xmlns:p14="http://schemas.microsoft.com/office/powerpoint/2010/main" val="18301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smtClean="0"/>
              <a:t>How </a:t>
            </a:r>
            <a:r>
              <a:rPr lang="en-US" dirty="0" smtClean="0"/>
              <a:t>programmability is being used </a:t>
            </a:r>
            <a:endParaRPr lang="en-US" dirty="0"/>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t>Network telemetry</a:t>
            </a:r>
            <a:endParaRPr lang="en-US" b="1" dirty="0"/>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bg1"/>
                </a:solidFill>
              </a:rPr>
              <a:t>4</a:t>
            </a:r>
          </a:p>
        </p:txBody>
      </p:sp>
    </p:spTree>
    <p:extLst>
      <p:ext uri="{BB962C8B-B14F-4D97-AF65-F5344CB8AC3E}">
        <p14:creationId xmlns:p14="http://schemas.microsoft.com/office/powerpoint/2010/main" val="90468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t>“</a:t>
              </a:r>
              <a:r>
                <a:rPr lang="en-US" sz="1700" i="1" dirty="0"/>
                <a:t>Which path did my packet take</a:t>
              </a:r>
              <a:r>
                <a:rPr lang="en-US" sz="1700" dirty="0"/>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bg1"/>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chemeClr val="tx2"/>
                </a:solidFill>
              </a:rPr>
              <a:t>“I visited </a:t>
            </a:r>
            <a:r>
              <a:rPr lang="en-US" sz="1700" i="1" dirty="0" smtClean="0">
                <a:solidFill>
                  <a:schemeClr val="tx2"/>
                </a:solidFill>
              </a:rPr>
              <a:t>Switch </a:t>
            </a:r>
            <a:r>
              <a:rPr lang="en-US" sz="1700" i="1" dirty="0">
                <a:solidFill>
                  <a:schemeClr val="tx2"/>
                </a:solidFill>
              </a:rPr>
              <a:t>1 @780ns, </a:t>
            </a:r>
            <a:br>
              <a:rPr lang="en-US" sz="1700" i="1" dirty="0">
                <a:solidFill>
                  <a:schemeClr val="tx2"/>
                </a:solidFill>
              </a:rPr>
            </a:br>
            <a:r>
              <a:rPr lang="en-US" sz="1700" i="1" dirty="0" smtClean="0">
                <a:solidFill>
                  <a:schemeClr val="tx2"/>
                </a:solidFill>
              </a:rPr>
              <a:t>Switch </a:t>
            </a:r>
            <a:r>
              <a:rPr lang="en-US" sz="1700" i="1" dirty="0">
                <a:solidFill>
                  <a:schemeClr val="tx2"/>
                </a:solidFill>
              </a:rPr>
              <a:t>9 @</a:t>
            </a:r>
            <a:r>
              <a:rPr lang="en-US" sz="1700" i="1" dirty="0" smtClean="0">
                <a:solidFill>
                  <a:schemeClr val="tx2"/>
                </a:solidFill>
              </a:rPr>
              <a:t>1.3µs</a:t>
            </a:r>
            <a:r>
              <a:rPr lang="en-US" sz="1700" i="1" dirty="0">
                <a:solidFill>
                  <a:schemeClr val="tx2"/>
                </a:solidFill>
              </a:rPr>
              <a:t>, </a:t>
            </a:r>
            <a:r>
              <a:rPr lang="en-US" sz="1700" i="1" dirty="0" smtClean="0">
                <a:solidFill>
                  <a:schemeClr val="tx2"/>
                </a:solidFill>
              </a:rPr>
              <a:t>Switch </a:t>
            </a:r>
            <a:r>
              <a:rPr lang="en-US" sz="1700" i="1" dirty="0">
                <a:solidFill>
                  <a:schemeClr val="tx2"/>
                </a:solidFill>
              </a:rPr>
              <a:t>12 @</a:t>
            </a:r>
            <a:r>
              <a:rPr lang="en-US" sz="1700" i="1" dirty="0" smtClean="0">
                <a:solidFill>
                  <a:schemeClr val="tx2"/>
                </a:solidFill>
              </a:rPr>
              <a:t>2.4µs</a:t>
            </a:r>
            <a:r>
              <a:rPr lang="en-US" sz="1700" i="1" dirty="0">
                <a:solidFill>
                  <a:schemeClr val="tx2"/>
                </a:solidFill>
              </a:rPr>
              <a:t>”</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t>“</a:t>
              </a:r>
              <a:r>
                <a:rPr lang="en-US" sz="1700" i="1" dirty="0"/>
                <a:t>Which rules did my packet follow</a:t>
              </a:r>
              <a:r>
                <a:rPr lang="en-US" sz="1700" dirty="0"/>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chemeClr val="tx2"/>
                </a:solidFill>
              </a:rPr>
              <a:t>“In </a:t>
            </a:r>
            <a:r>
              <a:rPr lang="en-US" sz="1700" i="1" dirty="0" smtClean="0">
                <a:solidFill>
                  <a:schemeClr val="tx2"/>
                </a:solidFill>
              </a:rPr>
              <a:t>Switch </a:t>
            </a:r>
            <a:r>
              <a:rPr lang="en-US" sz="1700" i="1" dirty="0">
                <a:solidFill>
                  <a:schemeClr val="tx2"/>
                </a:solidFill>
              </a:rPr>
              <a:t>1, I followed rules 75 and 250. In </a:t>
            </a:r>
            <a:r>
              <a:rPr lang="en-US" sz="1700" i="1" dirty="0" smtClean="0">
                <a:solidFill>
                  <a:schemeClr val="tx2"/>
                </a:solidFill>
              </a:rPr>
              <a:t>Switch </a:t>
            </a:r>
            <a:r>
              <a:rPr lang="en-US" sz="1700" i="1" dirty="0">
                <a:solidFill>
                  <a:schemeClr val="tx2"/>
                </a:solidFill>
              </a:rPr>
              <a:t>9, </a:t>
            </a:r>
            <a:r>
              <a:rPr lang="en-US" sz="1700" i="1" dirty="0" smtClean="0">
                <a:solidFill>
                  <a:schemeClr val="tx2"/>
                </a:solidFill>
              </a:rPr>
              <a:t>I followed rules </a:t>
            </a:r>
            <a:r>
              <a:rPr lang="en-US" sz="1700" i="1" dirty="0">
                <a:solidFill>
                  <a:schemeClr val="tx2"/>
                </a:solidFill>
              </a:rPr>
              <a:t>3 and 80. ”</a:t>
            </a:r>
          </a:p>
        </p:txBody>
      </p:sp>
      <p:graphicFrame>
        <p:nvGraphicFramePr>
          <p:cNvPr id="256" name="Table 255"/>
          <p:cNvGraphicFramePr>
            <a:graphicFrameLocks noGrp="1"/>
          </p:cNvGraphicFramePr>
          <p:nvPr>
            <p:extLst>
              <p:ext uri="{D42A27DB-BD31-4B8C-83A1-F6EECF244321}">
                <p14:modId xmlns:p14="http://schemas.microsoft.com/office/powerpoint/2010/main" val="1199316101"/>
              </p:ext>
            </p:extLst>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gridCol w="1072793"/>
              </a:tblGrid>
              <a:tr h="274320">
                <a:tc>
                  <a:txBody>
                    <a:bodyPr/>
                    <a:lstStyle/>
                    <a:p>
                      <a:pPr algn="ctr"/>
                      <a:r>
                        <a:rPr lang="en-US" sz="1200" dirty="0" smtClean="0"/>
                        <a:t>#</a:t>
                      </a:r>
                      <a:endParaRPr lang="en-US" sz="1200" dirty="0"/>
                    </a:p>
                  </a:txBody>
                  <a:tcPr/>
                </a:tc>
                <a:tc>
                  <a:txBody>
                    <a:bodyPr/>
                    <a:lstStyle/>
                    <a:p>
                      <a:pPr algn="ctr"/>
                      <a:r>
                        <a:rPr lang="en-US" sz="1200" dirty="0" smtClean="0"/>
                        <a:t>Rule</a:t>
                      </a:r>
                      <a:endParaRPr lang="en-US" sz="1200" dirty="0"/>
                    </a:p>
                  </a:txBody>
                  <a:tcPr/>
                </a:tc>
              </a:tr>
              <a:tr h="274320">
                <a:tc>
                  <a:txBody>
                    <a:bodyPr/>
                    <a:lstStyle/>
                    <a:p>
                      <a:pPr algn="ctr"/>
                      <a:r>
                        <a:rPr lang="en-US" sz="1200" dirty="0" smtClean="0"/>
                        <a:t>1</a:t>
                      </a:r>
                      <a:endParaRPr lang="en-US" sz="1200" dirty="0"/>
                    </a:p>
                  </a:txBody>
                  <a:tcPr/>
                </a:tc>
                <a:tc>
                  <a:txBody>
                    <a:bodyPr/>
                    <a:lstStyle/>
                    <a:p>
                      <a:pPr algn="ctr"/>
                      <a:endParaRPr lang="en-US" sz="1200" dirty="0"/>
                    </a:p>
                  </a:txBody>
                  <a:tcPr/>
                </a:tc>
              </a:tr>
              <a:tr h="274320">
                <a:tc>
                  <a:txBody>
                    <a:bodyPr/>
                    <a:lstStyle/>
                    <a:p>
                      <a:pPr algn="ctr"/>
                      <a:r>
                        <a:rPr lang="en-US" sz="1200" dirty="0" smtClean="0"/>
                        <a:t>2</a:t>
                      </a:r>
                      <a:endParaRPr lang="en-US" sz="1200" dirty="0"/>
                    </a:p>
                  </a:txBody>
                  <a:tcPr/>
                </a:tc>
                <a:tc>
                  <a:txBody>
                    <a:bodyPr/>
                    <a:lstStyle/>
                    <a:p>
                      <a:pPr algn="ctr"/>
                      <a:endParaRPr lang="en-US" sz="1200"/>
                    </a:p>
                  </a:txBody>
                  <a:tcPr/>
                </a:tc>
              </a:tr>
              <a:tr h="274320">
                <a:tc>
                  <a:txBody>
                    <a:bodyPr/>
                    <a:lstStyle/>
                    <a:p>
                      <a:pPr algn="ctr"/>
                      <a:r>
                        <a:rPr lang="en-US" sz="1200" dirty="0" smtClean="0"/>
                        <a:t>3</a:t>
                      </a:r>
                      <a:endParaRPr lang="en-US" sz="1200" dirty="0"/>
                    </a:p>
                  </a:txBody>
                  <a:tcPr/>
                </a:tc>
                <a:tc>
                  <a:txBody>
                    <a:bodyPr/>
                    <a:lstStyle/>
                    <a:p>
                      <a:pPr algn="ctr"/>
                      <a:endParaRPr lang="en-US" sz="1200"/>
                    </a:p>
                  </a:txBody>
                  <a:tcPr/>
                </a:tc>
              </a:tr>
              <a:tr h="274320">
                <a:tc>
                  <a:txBody>
                    <a:bodyPr/>
                    <a:lstStyle/>
                    <a:p>
                      <a:pPr algn="ctr"/>
                      <a:r>
                        <a:rPr lang="is-IS" sz="1200" dirty="0" smtClean="0"/>
                        <a:t>…</a:t>
                      </a:r>
                      <a:endParaRPr lang="en-US" sz="1200" dirty="0"/>
                    </a:p>
                  </a:txBody>
                  <a:tcPr/>
                </a:tc>
                <a:tc>
                  <a:txBody>
                    <a:bodyPr/>
                    <a:lstStyle/>
                    <a:p>
                      <a:pPr algn="ctr"/>
                      <a:endParaRPr lang="en-US" sz="1200"/>
                    </a:p>
                  </a:txBody>
                  <a:tcPr/>
                </a:tc>
              </a:tr>
              <a:tr h="457200">
                <a:tc>
                  <a:txBody>
                    <a:bodyPr/>
                    <a:lstStyle/>
                    <a:p>
                      <a:pPr algn="ctr"/>
                      <a:r>
                        <a:rPr lang="en-US" sz="1200" dirty="0" smtClean="0"/>
                        <a:t>75</a:t>
                      </a:r>
                      <a:endParaRPr lang="en-US" sz="1200" dirty="0"/>
                    </a:p>
                  </a:txBody>
                  <a:tcPr/>
                </a:tc>
                <a:tc>
                  <a:txBody>
                    <a:bodyPr/>
                    <a:lstStyle/>
                    <a:p>
                      <a:pPr algn="ctr"/>
                      <a:r>
                        <a:rPr lang="en-US" sz="1200" dirty="0" smtClean="0"/>
                        <a:t>192.168.0/24</a:t>
                      </a:r>
                      <a:endParaRPr lang="en-US" sz="1200" dirty="0"/>
                    </a:p>
                  </a:txBody>
                  <a:tcPr/>
                </a:tc>
              </a:tr>
              <a:tr h="274320">
                <a:tc>
                  <a:txBody>
                    <a:bodyPr/>
                    <a:lstStyle/>
                    <a:p>
                      <a:pPr algn="ctr"/>
                      <a:r>
                        <a:rPr lang="is-IS" sz="1200" dirty="0" smtClean="0"/>
                        <a:t>…</a:t>
                      </a:r>
                      <a:endParaRPr lang="en-US" sz="1200" dirty="0"/>
                    </a:p>
                  </a:txBody>
                  <a:tcPr/>
                </a:tc>
                <a:tc>
                  <a:txBody>
                    <a:bodyPr/>
                    <a:lstStyle/>
                    <a:p>
                      <a:pPr algn="ctr"/>
                      <a:endParaRPr lang="en-US" sz="1200" dirty="0"/>
                    </a:p>
                  </a:txBody>
                  <a:tcPr/>
                </a:tc>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09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t>“</a:t>
              </a:r>
              <a:r>
                <a:rPr lang="en-US" sz="1700" i="1" dirty="0"/>
                <a:t>How long did </a:t>
              </a:r>
              <a:r>
                <a:rPr lang="en-US" sz="1700" i="1"/>
                <a:t>my packet queue </a:t>
              </a:r>
              <a:r>
                <a:rPr lang="en-US" sz="1700" i="1" dirty="0"/>
                <a:t>at each switch</a:t>
              </a:r>
              <a:r>
                <a:rPr lang="en-US" sz="1700" dirty="0"/>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chemeClr val="tx2"/>
                </a:solidFill>
              </a:rPr>
              <a:t>“Delay: 100ns, 200ns, </a:t>
            </a:r>
            <a:r>
              <a:rPr lang="en-US" sz="1700" i="1" dirty="0" smtClean="0">
                <a:solidFill>
                  <a:srgbClr val="FF0000"/>
                </a:solidFill>
              </a:rPr>
              <a:t>19740ns</a:t>
            </a:r>
            <a:r>
              <a:rPr lang="en-US" sz="1700" i="1" dirty="0">
                <a:solidFill>
                  <a:schemeClr val="tx2"/>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t>“</a:t>
              </a:r>
              <a:r>
                <a:rPr lang="en-US" sz="1700" i="1" dirty="0"/>
                <a:t>Who did my packet share the queue with</a:t>
              </a:r>
              <a:r>
                <a:rPr lang="en-US" sz="1700" dirty="0"/>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4</a:t>
              </a:r>
            </a:p>
          </p:txBody>
        </p:sp>
      </p:grpSp>
    </p:spTree>
    <p:extLst>
      <p:ext uri="{BB962C8B-B14F-4D97-AF65-F5344CB8AC3E}">
        <p14:creationId xmlns:p14="http://schemas.microsoft.com/office/powerpoint/2010/main" val="67915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t>“</a:t>
              </a:r>
              <a:r>
                <a:rPr lang="en-US" sz="1700" i="1" dirty="0"/>
                <a:t>How long did my packet queue at each switch</a:t>
              </a:r>
              <a:r>
                <a:rPr lang="en-US" sz="1700" dirty="0"/>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chemeClr val="tx2"/>
                  </a:solidFill>
                </a:rPr>
                <a:t>“Delay: 100ns, 200ns, </a:t>
              </a:r>
              <a:r>
                <a:rPr lang="en-US" sz="1700" i="1" dirty="0">
                  <a:solidFill>
                    <a:srgbClr val="FF0000"/>
                  </a:solidFill>
                </a:rPr>
                <a:t>19740ns</a:t>
              </a:r>
              <a:r>
                <a:rPr lang="en-US" sz="1700" i="1" dirty="0">
                  <a:solidFill>
                    <a:schemeClr val="tx2"/>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t>“</a:t>
              </a:r>
              <a:r>
                <a:rPr lang="en-US" sz="1700" i="1" dirty="0"/>
                <a:t>Who did my packet share the queue with</a:t>
              </a:r>
              <a:r>
                <a:rPr lang="en-US" sz="1700" dirty="0"/>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Tree>
    <p:extLst>
      <p:ext uri="{BB962C8B-B14F-4D97-AF65-F5344CB8AC3E}">
        <p14:creationId xmlns:p14="http://schemas.microsoft.com/office/powerpoint/2010/main" val="19531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smtClean="0"/>
              <a:t>We’d like the </a:t>
            </a:r>
            <a:r>
              <a:rPr lang="en-US" b="1" dirty="0" smtClean="0"/>
              <a:t>network </a:t>
            </a:r>
            <a:r>
              <a:rPr lang="en-US" b="1" dirty="0" smtClean="0"/>
              <a:t>to answer these </a:t>
            </a:r>
            <a:r>
              <a:rPr lang="en-US" b="1" dirty="0" smtClean="0"/>
              <a:t>questions</a:t>
            </a:r>
            <a:endParaRPr lang="en-US" b="1" dirty="0"/>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smtClean="0"/>
              <a:t>A programmable </a:t>
            </a:r>
            <a:r>
              <a:rPr lang="en-US" sz="2800" dirty="0" smtClean="0"/>
              <a:t>device can potentially answer </a:t>
            </a:r>
            <a:r>
              <a:rPr lang="en-US" sz="2800" dirty="0"/>
              <a:t>all four </a:t>
            </a:r>
            <a:r>
              <a:rPr lang="en-US" sz="2800"/>
              <a:t>questions </a:t>
            </a:r>
            <a:r>
              <a:rPr lang="en-US" sz="2800" smtClean="0"/>
              <a:t>at </a:t>
            </a:r>
            <a:r>
              <a:rPr lang="en-US" sz="2800" dirty="0" smtClean="0"/>
              <a:t>line rate.</a:t>
            </a:r>
            <a:endParaRPr lang="en-US" sz="2800" dirty="0"/>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bg1"/>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bg1"/>
                </a:solidFill>
              </a:rPr>
              <a:t>4</a:t>
            </a:r>
          </a:p>
        </p:txBody>
      </p:sp>
    </p:spTree>
    <p:extLst>
      <p:ext uri="{BB962C8B-B14F-4D97-AF65-F5344CB8AC3E}">
        <p14:creationId xmlns:p14="http://schemas.microsoft.com/office/powerpoint/2010/main" val="1855109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smtClean="0">
                <a:solidFill>
                  <a:schemeClr val="tx1"/>
                </a:solidFill>
              </a:rPr>
              <a:t> Switch </a:t>
            </a:r>
            <a:r>
              <a:rPr lang="en-US" sz="3733" dirty="0">
                <a:solidFill>
                  <a:schemeClr val="tx1"/>
                </a:solidFill>
              </a:rPr>
              <a:t>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smtClean="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OSPF</a:t>
            </a:r>
            <a:endParaRPr lang="en-US" dirty="0">
              <a:solidFill>
                <a:srgbClr val="2B69B7"/>
              </a:solidFill>
            </a:endParaRP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rgbClr val="2B69B7"/>
                </a:solidFill>
              </a:rPr>
              <a:t>BGP</a:t>
            </a:r>
            <a:endParaRPr lang="en-US" dirty="0">
              <a:solidFill>
                <a:srgbClr val="2B69B7"/>
              </a:solidFill>
            </a:endParaRP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a:t>
            </a:r>
            <a:r>
              <a:rPr lang="en-US" sz="2000" i="1" dirty="0" smtClean="0">
                <a:solidFill>
                  <a:srgbClr val="2B69B7"/>
                </a:solidFill>
              </a:rPr>
              <a:t>tc</a:t>
            </a:r>
            <a:r>
              <a:rPr lang="en-US" sz="2000" dirty="0" smtClean="0">
                <a:solidFill>
                  <a:srgbClr val="2B69B7"/>
                </a:solidFill>
              </a:rPr>
              <a:t>.</a:t>
            </a:r>
            <a:endParaRPr lang="en-US" sz="2000" dirty="0">
              <a:solidFill>
                <a:srgbClr val="2B69B7"/>
              </a:solidFill>
            </a:endParaRP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smtClean="0">
                <a:solidFill>
                  <a:schemeClr val="tx2"/>
                </a:solidFill>
              </a:rPr>
              <a:t>VXLAN</a:t>
            </a:r>
            <a:endParaRPr lang="en-US" dirty="0">
              <a:solidFill>
                <a:schemeClr val="tx2"/>
              </a:solidFill>
            </a:endParaRP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chemeClr val="tx2"/>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chemeClr val="tx2"/>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45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t>Log, Analyze</a:t>
              </a:r>
            </a:p>
            <a:p>
              <a:pPr algn="ctr"/>
              <a:r>
                <a:rPr lang="en-US" sz="1400" dirty="0" smtClean="0"/>
                <a:t>Replay</a:t>
              </a:r>
              <a:endParaRPr lang="en-US" sz="1400" dirty="0"/>
            </a:p>
          </p:txBody>
        </p:sp>
      </p:grpSp>
      <p:sp>
        <p:nvSpPr>
          <p:cNvPr id="2" name="Title 1"/>
          <p:cNvSpPr>
            <a:spLocks noGrp="1"/>
          </p:cNvSpPr>
          <p:nvPr>
            <p:ph type="title"/>
          </p:nvPr>
        </p:nvSpPr>
        <p:spPr>
          <a:xfrm>
            <a:off x="378507" y="222691"/>
            <a:ext cx="10515600" cy="1325563"/>
          </a:xfrm>
        </p:spPr>
        <p:txBody>
          <a:bodyPr/>
          <a:lstStyle/>
          <a:p>
            <a:r>
              <a:rPr lang="en-US" b="1" dirty="0" smtClean="0"/>
              <a:t>INT: </a:t>
            </a:r>
            <a:r>
              <a:rPr lang="en-US" b="1" dirty="0" err="1" smtClean="0"/>
              <a:t>Inband</a:t>
            </a:r>
            <a:r>
              <a:rPr lang="en-US" b="1" dirty="0" smtClean="0"/>
              <a:t> Network Telemetry</a:t>
            </a:r>
            <a:endParaRPr lang="en-US" b="1" dirty="0"/>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smtClean="0">
                <a:solidFill>
                  <a:schemeClr val="tx2"/>
                </a:solidFill>
              </a:rPr>
              <a:t>Add</a:t>
            </a:r>
            <a:r>
              <a:rPr lang="en-US" sz="1700" i="1" dirty="0" smtClean="0">
                <a:solidFill>
                  <a:schemeClr val="tx2"/>
                </a:solidFill>
              </a:rPr>
              <a:t>: </a:t>
            </a:r>
            <a:r>
              <a:rPr lang="en-US" sz="1700" i="1" dirty="0" err="1" smtClean="0">
                <a:solidFill>
                  <a:schemeClr val="tx2"/>
                </a:solidFill>
              </a:rPr>
              <a:t>SwitchID</a:t>
            </a:r>
            <a:r>
              <a:rPr lang="en-US" sz="1700" i="1" dirty="0" smtClean="0">
                <a:solidFill>
                  <a:schemeClr val="tx2"/>
                </a:solidFill>
              </a:rPr>
              <a:t>, Arrival Time, </a:t>
            </a:r>
            <a:br>
              <a:rPr lang="en-US" sz="1700" i="1" dirty="0" smtClean="0">
                <a:solidFill>
                  <a:schemeClr val="tx2"/>
                </a:solidFill>
              </a:rPr>
            </a:br>
            <a:r>
              <a:rPr lang="en-US" sz="1700" i="1" dirty="0" smtClean="0">
                <a:solidFill>
                  <a:schemeClr val="tx2"/>
                </a:solidFill>
              </a:rPr>
              <a:t>Queue Delay, Matched Rules, </a:t>
            </a:r>
            <a:r>
              <a:rPr lang="is-IS" sz="1700" i="1" dirty="0" smtClean="0">
                <a:solidFill>
                  <a:schemeClr val="tx2"/>
                </a:solidFill>
              </a:rPr>
              <a:t>…</a:t>
            </a:r>
            <a:endParaRPr lang="en-US" sz="1700" i="1" dirty="0">
              <a:solidFill>
                <a:schemeClr val="tx2"/>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smtClean="0"/>
              <a:t>Original Packet</a:t>
            </a:r>
            <a:endParaRPr lang="en-US"/>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t>Visualize</a:t>
              </a:r>
              <a:endParaRPr lang="en-US" sz="1400" dirty="0"/>
            </a:p>
          </p:txBody>
        </p:sp>
      </p:grpSp>
    </p:spTree>
    <p:extLst>
      <p:ext uri="{BB962C8B-B14F-4D97-AF65-F5344CB8AC3E}">
        <p14:creationId xmlns:p14="http://schemas.microsoft.com/office/powerpoint/2010/main" val="21190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smtClean="0"/>
                <a:t>Log, Analyze</a:t>
              </a:r>
            </a:p>
            <a:p>
              <a:pPr algn="ctr"/>
              <a:r>
                <a:rPr lang="en-US" sz="1400" dirty="0" smtClean="0"/>
                <a:t>Replay</a:t>
              </a:r>
              <a:endParaRPr lang="en-US" sz="1400" dirty="0"/>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smtClean="0"/>
                <a:t>Visualize</a:t>
              </a:r>
              <a:endParaRPr lang="en-US" sz="1400" dirty="0"/>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switch </a:t>
              </a:r>
              <a:r>
                <a:rPr lang="en-US" sz="800" dirty="0">
                  <a:solidFill>
                    <a:prstClr val="black"/>
                  </a:solidFill>
                  <a:latin typeface="Courier New"/>
                  <a:cs typeface="Courier New"/>
                </a:rPr>
                <a:t>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ingress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a:t>
              </a:r>
              <a:r>
                <a:rPr lang="en-US" sz="800" dirty="0" smtClean="0">
                  <a:solidFill>
                    <a:prstClr val="black"/>
                  </a:solidFill>
                  <a:latin typeface="Courier New"/>
                  <a:cs typeface="Courier New"/>
                </a:rPr>
                <a:t>INT: add egress timestamp */</a:t>
              </a:r>
              <a:endParaRPr lang="en-US" sz="800" dirty="0">
                <a:solidFill>
                  <a:prstClr val="black"/>
                </a:solidFill>
                <a:latin typeface="Courier New"/>
                <a:cs typeface="Courier New"/>
              </a:endParaRP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a:t>
              </a:r>
              <a:r>
                <a:rPr lang="en-US" sz="1200" smtClean="0">
                  <a:solidFill>
                    <a:prstClr val="black"/>
                  </a:solidFill>
                  <a:latin typeface="Arial"/>
                </a:rPr>
                <a:t>timestamp</a:t>
              </a:r>
              <a:endParaRPr lang="en-US" sz="1200" dirty="0">
                <a:solidFill>
                  <a:prstClr val="black"/>
                </a:solidFill>
                <a:latin typeface="Arial"/>
              </a:endParaRPr>
            </a:p>
          </p:txBody>
        </p:sp>
      </p:grpSp>
    </p:spTree>
    <p:extLst>
      <p:ext uri="{BB962C8B-B14F-4D97-AF65-F5344CB8AC3E}">
        <p14:creationId xmlns:p14="http://schemas.microsoft.com/office/powerpoint/2010/main" val="168061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6000" dirty="0" smtClean="0"/>
              <a:t>Outline</a:t>
            </a:r>
            <a:endParaRPr lang="en-US" sz="6000"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979680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6"/>
          <p:cNvSpPr>
            <a:spLocks noGrp="1"/>
          </p:cNvSpPr>
          <p:nvPr>
            <p:ph type="title"/>
          </p:nvPr>
        </p:nvSpPr>
        <p:spPr>
          <a:xfrm>
            <a:off x="838200" y="16782"/>
            <a:ext cx="10515600" cy="1325563"/>
          </a:xfrm>
        </p:spPr>
        <p:txBody>
          <a:bodyPr/>
          <a:lstStyle/>
          <a:p>
            <a:r>
              <a:rPr lang="en-US" dirty="0" smtClean="0"/>
              <a:t>Serial I/O: About 30% of switch chip area</a:t>
            </a:r>
            <a:endParaRPr lang="en-US" dirty="0"/>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smtClean="0"/>
              <a:t>Intel Alta (2011)</a:t>
            </a:r>
            <a:endParaRPr lang="en-US"/>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smtClean="0"/>
              <a:t>Cisco (2011)</a:t>
            </a:r>
            <a:endParaRPr lang="en-US" dirty="0"/>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smtClean="0"/>
              <a:t>Ericsson Spider (2011)</a:t>
            </a:r>
            <a:endParaRPr lang="en-US" dirty="0"/>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smtClean="0"/>
                <a:t>Broadcom Tomahawk (2014)</a:t>
              </a:r>
              <a:endParaRPr lang="en-US" dirty="0"/>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smtClean="0"/>
                <a:t>Barefoot </a:t>
              </a:r>
              <a:r>
                <a:rPr lang="en-US" dirty="0" err="1" smtClean="0"/>
                <a:t>Tofino</a:t>
              </a:r>
              <a:r>
                <a:rPr lang="en-US" dirty="0" smtClean="0"/>
                <a:t> (2016)</a:t>
              </a:r>
              <a:endParaRPr lang="en-US" dirty="0"/>
            </a:p>
          </p:txBody>
        </p:sp>
      </p:grpSp>
    </p:spTree>
    <p:extLst>
      <p:ext uri="{BB962C8B-B14F-4D97-AF65-F5344CB8AC3E}">
        <p14:creationId xmlns:p14="http://schemas.microsoft.com/office/powerpoint/2010/main" val="12995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t>Semiconductor generation</a:t>
            </a:r>
            <a:endParaRPr lang="en-US" sz="2800" dirty="0"/>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t>k</a:t>
            </a:r>
            <a:endParaRPr lang="en-US" dirty="0"/>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t>k</a:t>
            </a:r>
            <a:r>
              <a:rPr lang="en-US" smtClean="0"/>
              <a:t>+2</a:t>
            </a:r>
            <a:endParaRPr lang="en-US" dirty="0"/>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t>k</a:t>
            </a:r>
            <a:r>
              <a:rPr lang="en-US" smtClean="0"/>
              <a:t>+1</a:t>
            </a:r>
            <a:endParaRPr lang="en-US" dirty="0"/>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t>Silicon</a:t>
            </a:r>
          </a:p>
          <a:p>
            <a:pPr algn="ctr"/>
            <a:r>
              <a:rPr lang="en-US" sz="3200" dirty="0" smtClean="0"/>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t>1.0</a:t>
            </a:r>
            <a:endParaRPr lang="en-US"/>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t>0.5</a:t>
            </a:r>
            <a:endParaRPr lang="en-US" dirty="0"/>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Serial I/O</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Double Speed</a:t>
              </a:r>
              <a:endParaRPr lang="en-US" dirty="0">
                <a:solidFill>
                  <a:schemeClr val="tx1"/>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Area stays same</a:t>
            </a:r>
            <a:endParaRPr lang="en-US"/>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Double Speed</a:t>
              </a:r>
              <a:endParaRPr lang="en-US" dirty="0">
                <a:solidFill>
                  <a:schemeClr val="tx1"/>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Area stays same</a:t>
            </a:r>
            <a:endParaRPr lang="en-US"/>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Serial I/O</a:t>
            </a:r>
          </a:p>
          <a:p>
            <a:pPr algn="ctr"/>
            <a:r>
              <a:rPr lang="en-US" sz="2400" dirty="0" smtClean="0">
                <a:solidFill>
                  <a:schemeClr val="tx1"/>
                </a:solidFill>
              </a:rPr>
              <a:t>Same area for </a:t>
            </a:r>
            <a:br>
              <a:rPr lang="en-US" sz="2400" dirty="0" smtClean="0">
                <a:solidFill>
                  <a:schemeClr val="tx1"/>
                </a:solidFill>
              </a:rPr>
            </a:br>
            <a:r>
              <a:rPr lang="en-US" sz="2400" dirty="0" smtClean="0">
                <a:solidFill>
                  <a:schemeClr val="tx1"/>
                </a:solidFill>
              </a:rPr>
              <a:t>each generation</a:t>
            </a:r>
            <a:endParaRPr lang="en-US" sz="2400" dirty="0">
              <a:solidFill>
                <a:schemeClr val="tx1"/>
              </a:solidFill>
            </a:endParaRPr>
          </a:p>
        </p:txBody>
      </p:sp>
    </p:spTree>
    <p:extLst>
      <p:ext uri="{BB962C8B-B14F-4D97-AF65-F5344CB8AC3E}">
        <p14:creationId xmlns:p14="http://schemas.microsoft.com/office/powerpoint/2010/main" val="71169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20% </a:t>
            </a:r>
          </a:p>
          <a:p>
            <a:pPr algn="ctr"/>
            <a:r>
              <a:rPr lang="en-US" sz="2400" dirty="0" smtClean="0">
                <a:solidFill>
                  <a:schemeClr val="tx1"/>
                </a:solidFill>
              </a:rPr>
              <a:t>Packet Buffer</a:t>
            </a:r>
          </a:p>
          <a:p>
            <a:pPr algn="ctr"/>
            <a:r>
              <a:rPr lang="en-US" sz="2400" dirty="0" smtClean="0">
                <a:solidFill>
                  <a:schemeClr val="tx1"/>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50%</a:t>
            </a:r>
          </a:p>
          <a:p>
            <a:pPr algn="ctr"/>
            <a:r>
              <a:rPr lang="en-US" sz="2400" dirty="0" smtClean="0">
                <a:solidFill>
                  <a:schemeClr val="tx1"/>
                </a:solidFill>
              </a:rPr>
              <a:t>Packet Processing</a:t>
            </a:r>
          </a:p>
        </p:txBody>
      </p:sp>
    </p:spTree>
    <p:extLst>
      <p:ext uri="{BB962C8B-B14F-4D97-AF65-F5344CB8AC3E}">
        <p14:creationId xmlns:p14="http://schemas.microsoft.com/office/powerpoint/2010/main" val="17466688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20% </a:t>
            </a:r>
          </a:p>
          <a:p>
            <a:pPr algn="ctr"/>
            <a:r>
              <a:rPr lang="en-US" sz="2400" dirty="0" smtClean="0">
                <a:solidFill>
                  <a:schemeClr val="tx1"/>
                </a:solidFill>
              </a:rPr>
              <a:t>Packet Buffer</a:t>
            </a:r>
          </a:p>
          <a:p>
            <a:pPr algn="ctr"/>
            <a:r>
              <a:rPr lang="en-US" sz="2400" dirty="0" smtClean="0">
                <a:solidFill>
                  <a:schemeClr val="tx1"/>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 </a:t>
            </a:r>
            <a:r>
              <a:rPr lang="en-US" dirty="0" smtClean="0"/>
              <a:t>Processing</a:t>
            </a:r>
            <a:endParaRPr lang="en-US" dirty="0"/>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25% Logic</a:t>
            </a:r>
          </a:p>
          <a:p>
            <a:pPr algn="ctr"/>
            <a:r>
              <a:rPr lang="en-US" sz="2400" dirty="0" smtClean="0">
                <a:solidFill>
                  <a:schemeClr val="bg1"/>
                </a:solidFill>
              </a:rPr>
              <a:t>(</a:t>
            </a:r>
            <a:r>
              <a:rPr lang="en-US" sz="2400" dirty="0">
                <a:solidFill>
                  <a:schemeClr val="bg1"/>
                </a:solidFill>
              </a:rPr>
              <a:t>P</a:t>
            </a:r>
            <a:r>
              <a:rPr lang="en-US" sz="2400" dirty="0" smtClean="0">
                <a:solidFill>
                  <a:schemeClr val="bg1"/>
                </a:solidFill>
              </a:rPr>
              <a:t>acket Processing)</a:t>
            </a:r>
            <a:endParaRPr lang="en-US" sz="2400" dirty="0">
              <a:solidFill>
                <a:schemeClr val="bg1"/>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 Memory</a:t>
            </a:r>
          </a:p>
          <a:p>
            <a:pPr algn="ctr"/>
            <a:r>
              <a:rPr lang="en-US" sz="2400" dirty="0" smtClean="0">
                <a:solidFill>
                  <a:schemeClr val="tx1"/>
                </a:solidFill>
              </a:rPr>
              <a:t>(Lookup tables)</a:t>
            </a:r>
            <a:endParaRPr lang="en-US" sz="2400" dirty="0">
              <a:solidFill>
                <a:schemeClr val="tx1"/>
              </a:solidFill>
            </a:endParaRPr>
          </a:p>
        </p:txBody>
      </p:sp>
    </p:spTree>
    <p:extLst>
      <p:ext uri="{BB962C8B-B14F-4D97-AF65-F5344CB8AC3E}">
        <p14:creationId xmlns:p14="http://schemas.microsoft.com/office/powerpoint/2010/main" val="201222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t>Semiconductor generation</a:t>
            </a:r>
            <a:endParaRPr lang="en-US" sz="2800" dirty="0"/>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t>k</a:t>
            </a:r>
            <a:endParaRPr lang="en-US" dirty="0"/>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t>k</a:t>
            </a:r>
            <a:r>
              <a:rPr lang="en-US" smtClean="0"/>
              <a:t>+2</a:t>
            </a:r>
            <a:endParaRPr lang="en-US" dirty="0"/>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t>k</a:t>
            </a:r>
            <a:r>
              <a:rPr lang="en-US" smtClean="0"/>
              <a:t>+1</a:t>
            </a:r>
            <a:endParaRPr lang="en-US" dirty="0"/>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t>Silicon</a:t>
            </a:r>
          </a:p>
          <a:p>
            <a:pPr algn="ctr"/>
            <a:r>
              <a:rPr lang="en-US" sz="3200" dirty="0" smtClean="0"/>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t>1.0</a:t>
            </a:r>
            <a:endParaRPr lang="en-US"/>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t>0.5</a:t>
            </a:r>
            <a:endParaRPr lang="en-US" dirty="0"/>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Memory (Tables and Buffer)</a:t>
            </a:r>
            <a:endParaRPr lang="en-US" dirty="0"/>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Double Storage</a:t>
              </a:r>
              <a:endParaRPr lang="en-US" dirty="0">
                <a:solidFill>
                  <a:schemeClr val="tx1"/>
                </a:solidFill>
              </a:endParaRP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Area stays same</a:t>
            </a:r>
            <a:endParaRPr lang="en-US"/>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Double Storage</a:t>
              </a:r>
              <a:endParaRPr lang="en-US" dirty="0">
                <a:solidFill>
                  <a:schemeClr val="tx1"/>
                </a:solidFill>
              </a:endParaRP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Area stays same</a:t>
            </a:r>
            <a:endParaRPr lang="en-US"/>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Memory</a:t>
            </a:r>
          </a:p>
          <a:p>
            <a:pPr algn="ctr"/>
            <a:r>
              <a:rPr lang="en-US" sz="2400" dirty="0" smtClean="0">
                <a:solidFill>
                  <a:schemeClr val="tx1"/>
                </a:solidFill>
              </a:rPr>
              <a:t>Same area for </a:t>
            </a:r>
            <a:br>
              <a:rPr lang="en-US" sz="2400" dirty="0" smtClean="0">
                <a:solidFill>
                  <a:schemeClr val="tx1"/>
                </a:solidFill>
              </a:rPr>
            </a:br>
            <a:r>
              <a:rPr lang="en-US" sz="2400" dirty="0" smtClean="0">
                <a:solidFill>
                  <a:schemeClr val="tx1"/>
                </a:solidFill>
              </a:rPr>
              <a:t>each generation</a:t>
            </a:r>
            <a:endParaRPr lang="en-US" sz="2400" dirty="0">
              <a:solidFill>
                <a:schemeClr val="tx1"/>
              </a:solidFill>
            </a:endParaRPr>
          </a:p>
        </p:txBody>
      </p:sp>
    </p:spTree>
    <p:extLst>
      <p:ext uri="{BB962C8B-B14F-4D97-AF65-F5344CB8AC3E}">
        <p14:creationId xmlns:p14="http://schemas.microsoft.com/office/powerpoint/2010/main" val="51235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20% </a:t>
            </a:r>
          </a:p>
          <a:p>
            <a:pPr algn="ctr"/>
            <a:r>
              <a:rPr lang="en-US" sz="2400" dirty="0" smtClean="0">
                <a:solidFill>
                  <a:schemeClr val="tx1"/>
                </a:solidFill>
              </a:rPr>
              <a:t>Packet Buffer</a:t>
            </a:r>
          </a:p>
          <a:p>
            <a:pPr algn="ctr"/>
            <a:r>
              <a:rPr lang="en-US" sz="2400" dirty="0" smtClean="0">
                <a:solidFill>
                  <a:schemeClr val="tx1"/>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 </a:t>
            </a:r>
            <a:r>
              <a:rPr lang="en-US" dirty="0" smtClean="0"/>
              <a:t>Processing</a:t>
            </a:r>
            <a:endParaRPr lang="en-US" dirty="0"/>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25% Logic</a:t>
            </a:r>
          </a:p>
          <a:p>
            <a:pPr algn="ctr"/>
            <a:r>
              <a:rPr lang="en-US" sz="2400" dirty="0" smtClean="0">
                <a:solidFill>
                  <a:schemeClr val="bg1"/>
                </a:solidFill>
              </a:rPr>
              <a:t>(</a:t>
            </a:r>
            <a:r>
              <a:rPr lang="en-US" sz="2400" dirty="0">
                <a:solidFill>
                  <a:schemeClr val="bg1"/>
                </a:solidFill>
              </a:rPr>
              <a:t>P</a:t>
            </a:r>
            <a:r>
              <a:rPr lang="en-US" sz="2400" dirty="0" smtClean="0">
                <a:solidFill>
                  <a:schemeClr val="bg1"/>
                </a:solidFill>
              </a:rPr>
              <a:t>acket Processing)</a:t>
            </a:r>
            <a:endParaRPr lang="en-US" sz="2400" dirty="0">
              <a:solidFill>
                <a:schemeClr val="bg1"/>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 Memory</a:t>
            </a:r>
          </a:p>
          <a:p>
            <a:pPr algn="ctr"/>
            <a:r>
              <a:rPr lang="en-US" sz="2400" dirty="0" smtClean="0">
                <a:solidFill>
                  <a:schemeClr val="tx1"/>
                </a:solidFill>
              </a:rPr>
              <a:t>(Lookup tables)</a:t>
            </a:r>
            <a:endParaRPr lang="en-US" sz="2400" dirty="0">
              <a:solidFill>
                <a:schemeClr val="tx1"/>
              </a:solidFill>
            </a:endParaRP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 dictates whether “fixed function” or </a:t>
              </a:r>
              <a:r>
                <a:rPr lang="en-US" smtClean="0">
                  <a:solidFill>
                    <a:schemeClr val="tx1"/>
                  </a:solidFill>
                </a:rPr>
                <a:t>“programmable”</a:t>
              </a:r>
              <a:endParaRPr lang="en-US">
                <a:solidFill>
                  <a:schemeClr val="tx1"/>
                </a:solidFill>
              </a:endParaRP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317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smtClean="0"/>
              <a:t>Semiconductor generation</a:t>
            </a:r>
            <a:endParaRPr lang="en-US" sz="2800" dirty="0"/>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smtClean="0"/>
              <a:t>k</a:t>
            </a:r>
            <a:endParaRPr lang="en-US" dirty="0"/>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t>k</a:t>
            </a:r>
            <a:r>
              <a:rPr lang="en-US" smtClean="0"/>
              <a:t>+2</a:t>
            </a:r>
            <a:endParaRPr lang="en-US" dirty="0"/>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t>k</a:t>
            </a:r>
            <a:r>
              <a:rPr lang="en-US" smtClean="0"/>
              <a:t>+1</a:t>
            </a:r>
            <a:endParaRPr lang="en-US" dirty="0"/>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smtClean="0"/>
              <a:t>Silicon</a:t>
            </a:r>
          </a:p>
          <a:p>
            <a:pPr algn="ctr"/>
            <a:r>
              <a:rPr lang="en-US" sz="3200" dirty="0" smtClean="0"/>
              <a:t>Area</a:t>
            </a:r>
          </a:p>
          <a:p>
            <a:pPr algn="ctr"/>
            <a:r>
              <a:rPr lang="en-US" dirty="0">
                <a:solidFill>
                  <a:srgbClr val="0070C0"/>
                </a:solidFill>
              </a:rPr>
              <a:t>N</a:t>
            </a:r>
            <a:r>
              <a:rPr lang="en-US" dirty="0" smtClean="0">
                <a:solidFill>
                  <a:srgbClr val="0070C0"/>
                </a:solidFill>
              </a:rPr>
              <a:t>ormalized</a:t>
            </a:r>
            <a:endParaRPr lang="en-US" dirty="0">
              <a:solidFill>
                <a:srgbClr val="0070C0"/>
              </a:solidFill>
            </a:endParaRP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smtClean="0"/>
              <a:t>1.0</a:t>
            </a:r>
            <a:endParaRPr lang="en-US"/>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smtClean="0"/>
              <a:t>0.5</a:t>
            </a:r>
            <a:endParaRPr lang="en-US" dirty="0"/>
          </a:p>
        </p:txBody>
      </p:sp>
      <p:sp>
        <p:nvSpPr>
          <p:cNvPr id="10" name="Title 9"/>
          <p:cNvSpPr>
            <a:spLocks noGrp="1"/>
          </p:cNvSpPr>
          <p:nvPr>
            <p:ph type="title"/>
          </p:nvPr>
        </p:nvSpPr>
        <p:spPr>
          <a:xfrm>
            <a:off x="838200" y="-289790"/>
            <a:ext cx="10515600" cy="1325563"/>
          </a:xfrm>
        </p:spPr>
        <p:txBody>
          <a:bodyPr/>
          <a:lstStyle/>
          <a:p>
            <a:pPr algn="ctr"/>
            <a:r>
              <a:rPr lang="en-US" dirty="0" smtClean="0"/>
              <a:t>Switch chip area: Packet Processing Logic</a:t>
            </a:r>
            <a:endParaRPr lang="en-US" dirty="0"/>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10% new features</a:t>
            </a:r>
            <a:endParaRPr lang="en-US" dirty="0">
              <a:solidFill>
                <a:schemeClr val="tx1"/>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Area goes down</a:t>
            </a:r>
            <a:endParaRPr lang="en-US" dirty="0"/>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Moore’s Law</a:t>
              </a:r>
              <a:endParaRPr lang="en-US">
                <a:solidFill>
                  <a:schemeClr val="tx1"/>
                </a:solidFill>
              </a:endParaRP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10% new features</a:t>
            </a:r>
            <a:endParaRPr lang="en-US" dirty="0">
              <a:solidFill>
                <a:schemeClr val="tx1"/>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Area goes down</a:t>
            </a:r>
            <a:endParaRPr lang="en-US" dirty="0"/>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Logic</a:t>
            </a:r>
          </a:p>
          <a:p>
            <a:pPr algn="ctr"/>
            <a:r>
              <a:rPr lang="en-US" sz="2400" dirty="0" smtClean="0">
                <a:solidFill>
                  <a:schemeClr val="tx1"/>
                </a:solidFill>
              </a:rPr>
              <a:t>Area goes down</a:t>
            </a:r>
            <a:br>
              <a:rPr lang="en-US" sz="2400" dirty="0" smtClean="0">
                <a:solidFill>
                  <a:schemeClr val="tx1"/>
                </a:solidFill>
              </a:rPr>
            </a:br>
            <a:r>
              <a:rPr lang="en-US" sz="2400" dirty="0" smtClean="0">
                <a:solidFill>
                  <a:schemeClr val="tx1"/>
                </a:solidFill>
              </a:rPr>
              <a:t>each generation</a:t>
            </a:r>
            <a:endParaRPr lang="en-US" sz="2400" dirty="0">
              <a:solidFill>
                <a:schemeClr val="tx1"/>
              </a:solidFill>
            </a:endParaRPr>
          </a:p>
        </p:txBody>
      </p:sp>
    </p:spTree>
    <p:extLst>
      <p:ext uri="{BB962C8B-B14F-4D97-AF65-F5344CB8AC3E}">
        <p14:creationId xmlns:p14="http://schemas.microsoft.com/office/powerpoint/2010/main" val="146867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2"/>
                </a:solidFill>
              </a:rPr>
              <a:t>Network Equipment Vendor</a:t>
            </a:r>
            <a:endParaRPr lang="en-US" sz="2400">
              <a:solidFill>
                <a:schemeClr val="tx2"/>
              </a:solidFill>
            </a:endParaRP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2"/>
                </a:solidFill>
              </a:rPr>
              <a:t>Network Owner</a:t>
            </a:r>
            <a:endParaRPr lang="en-US" sz="2800" dirty="0">
              <a:solidFill>
                <a:schemeClr val="tx2"/>
              </a:solidFill>
            </a:endParaRP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solidFill>
                </a:rPr>
                <a:t>ASIC</a:t>
              </a:r>
            </a:p>
            <a:p>
              <a:pPr algn="ctr"/>
              <a:r>
                <a:rPr lang="en-US" sz="2400" dirty="0" smtClean="0">
                  <a:solidFill>
                    <a:schemeClr val="tx2"/>
                  </a:solidFill>
                </a:rPr>
                <a:t>Team</a:t>
              </a:r>
              <a:endParaRPr lang="en-US" sz="2400" dirty="0">
                <a:solidFill>
                  <a:schemeClr val="tx2"/>
                </a:solidFill>
              </a:endParaRP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solidFill>
                </a:rPr>
                <a:t>Software</a:t>
              </a:r>
            </a:p>
            <a:p>
              <a:pPr algn="ctr"/>
              <a:r>
                <a:rPr lang="en-US" sz="2400" dirty="0" smtClean="0">
                  <a:solidFill>
                    <a:schemeClr val="tx2"/>
                  </a:solidFill>
                </a:rPr>
                <a:t>Team</a:t>
              </a:r>
              <a:endParaRPr lang="en-US" sz="2400" dirty="0">
                <a:solidFill>
                  <a:schemeClr val="tx2"/>
                </a:solidFill>
              </a:endParaRP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smtClean="0"/>
                <a:t>Feature</a:t>
              </a:r>
              <a:endParaRPr lang="en-US" sz="2800" dirty="0"/>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smtClean="0"/>
                <a:t>Weeks</a:t>
              </a:r>
              <a:endParaRPr lang="en-US" dirty="0"/>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smtClean="0"/>
                <a:t>Years</a:t>
              </a:r>
              <a:endParaRPr lang="en-US" sz="2000" dirty="0"/>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smtClean="0"/>
                <a:t>Years</a:t>
              </a:r>
              <a:endParaRPr lang="en-US" sz="2400"/>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smtClean="0"/>
                <a:t>Feature</a:t>
              </a:r>
              <a:endParaRPr lang="en-US"/>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smtClean="0"/>
                <a:t>Feature</a:t>
              </a:r>
              <a:endParaRPr lang="en-US"/>
            </a:p>
          </p:txBody>
        </p:sp>
      </p:grpSp>
    </p:spTree>
    <p:extLst>
      <p:ext uri="{BB962C8B-B14F-4D97-AF65-F5344CB8AC3E}">
        <p14:creationId xmlns:p14="http://schemas.microsoft.com/office/powerpoint/2010/main" val="8994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20% </a:t>
            </a:r>
          </a:p>
          <a:p>
            <a:pPr algn="ctr"/>
            <a:r>
              <a:rPr lang="en-US" sz="2400" dirty="0" smtClean="0">
                <a:solidFill>
                  <a:schemeClr val="tx1"/>
                </a:solidFill>
              </a:rPr>
              <a:t>Packet Buffer</a:t>
            </a:r>
          </a:p>
          <a:p>
            <a:pPr algn="ctr"/>
            <a:r>
              <a:rPr lang="en-US" sz="2400" dirty="0" smtClean="0">
                <a:solidFill>
                  <a:schemeClr val="tx1"/>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 </a:t>
            </a:r>
            <a:r>
              <a:rPr lang="en-US" dirty="0" smtClean="0"/>
              <a:t>Processing</a:t>
            </a:r>
            <a:endParaRPr lang="en-US" dirty="0"/>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25% Logic</a:t>
            </a:r>
          </a:p>
          <a:p>
            <a:pPr algn="ctr"/>
            <a:r>
              <a:rPr lang="en-US" sz="2400" dirty="0" smtClean="0">
                <a:solidFill>
                  <a:schemeClr val="bg1"/>
                </a:solidFill>
              </a:rPr>
              <a:t>(</a:t>
            </a:r>
            <a:r>
              <a:rPr lang="en-US" sz="2400" dirty="0">
                <a:solidFill>
                  <a:schemeClr val="bg1"/>
                </a:solidFill>
              </a:rPr>
              <a:t>P</a:t>
            </a:r>
            <a:r>
              <a:rPr lang="en-US" sz="2400" dirty="0" smtClean="0">
                <a:solidFill>
                  <a:schemeClr val="bg1"/>
                </a:solidFill>
              </a:rPr>
              <a:t>acket Processing)</a:t>
            </a:r>
            <a:endParaRPr lang="en-US" sz="2400" dirty="0">
              <a:solidFill>
                <a:schemeClr val="bg1"/>
              </a:solidFill>
            </a:endParaRP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 Memory</a:t>
            </a:r>
          </a:p>
          <a:p>
            <a:pPr algn="ctr"/>
            <a:r>
              <a:rPr lang="en-US" sz="2400" dirty="0" smtClean="0">
                <a:solidFill>
                  <a:schemeClr val="tx1"/>
                </a:solidFill>
              </a:rPr>
              <a:t>(Lookup tables)</a:t>
            </a:r>
            <a:endParaRPr lang="en-US" sz="2400" dirty="0">
              <a:solidFill>
                <a:schemeClr val="tx1"/>
              </a:solidFill>
            </a:endParaRP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 dictates whether “fixed function” or </a:t>
              </a:r>
              <a:r>
                <a:rPr lang="en-US" smtClean="0">
                  <a:solidFill>
                    <a:schemeClr val="tx1"/>
                  </a:solidFill>
                </a:rPr>
                <a:t>“programmable”</a:t>
              </a:r>
              <a:endParaRPr lang="en-US">
                <a:solidFill>
                  <a:schemeClr val="tx1"/>
                </a:solidFill>
              </a:endParaRP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66284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 </a:t>
            </a:r>
            <a:r>
              <a:rPr lang="en-US" dirty="0" smtClean="0"/>
              <a:t>Processing</a:t>
            </a:r>
            <a:endParaRPr lang="en-US" dirty="0"/>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Logic</a:t>
            </a:r>
          </a:p>
          <a:p>
            <a:pPr algn="ctr"/>
            <a:r>
              <a:rPr lang="en-US" sz="2400" dirty="0" smtClean="0">
                <a:solidFill>
                  <a:schemeClr val="bg1"/>
                </a:solidFill>
              </a:rPr>
              <a:t>(</a:t>
            </a:r>
            <a:r>
              <a:rPr lang="en-US" sz="2400" dirty="0">
                <a:solidFill>
                  <a:schemeClr val="bg1"/>
                </a:solidFill>
              </a:rPr>
              <a:t>P</a:t>
            </a:r>
            <a:r>
              <a:rPr lang="en-US" sz="2400" dirty="0" smtClean="0">
                <a:solidFill>
                  <a:schemeClr val="bg1"/>
                </a:solidFill>
              </a:rPr>
              <a:t>acket Processing)</a:t>
            </a:r>
            <a:endParaRPr lang="en-US" sz="2400" dirty="0">
              <a:solidFill>
                <a:schemeClr val="bg1"/>
              </a:solidFill>
            </a:endParaRP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Memory</a:t>
            </a:r>
          </a:p>
          <a:p>
            <a:pPr algn="ctr"/>
            <a:r>
              <a:rPr lang="en-US" sz="2400" dirty="0" smtClean="0">
                <a:solidFill>
                  <a:schemeClr val="tx1"/>
                </a:solidFill>
              </a:rPr>
              <a:t>(Lookup tables)</a:t>
            </a:r>
            <a:endParaRPr lang="en-US" sz="2400" dirty="0">
              <a:solidFill>
                <a:schemeClr val="tx1"/>
              </a:solidFill>
            </a:endParaRP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 Packet </a:t>
            </a:r>
            <a:r>
              <a:rPr lang="en-US" sz="2400" dirty="0" smtClean="0">
                <a:solidFill>
                  <a:schemeClr val="tx1"/>
                </a:solidFill>
              </a:rPr>
              <a:t>Buffer</a:t>
            </a:r>
          </a:p>
          <a:p>
            <a:pPr algn="ctr"/>
            <a:r>
              <a:rPr lang="en-US" sz="2400" dirty="0" smtClean="0">
                <a:solidFill>
                  <a:schemeClr val="tx1"/>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 dictates whether “fixed function” or </a:t>
              </a:r>
              <a:r>
                <a:rPr lang="en-US" smtClean="0">
                  <a:solidFill>
                    <a:schemeClr val="tx1"/>
                  </a:solidFill>
                </a:rPr>
                <a:t>“programmable”</a:t>
              </a:r>
              <a:endParaRPr lang="en-US">
                <a:solidFill>
                  <a:schemeClr val="tx1"/>
                </a:solidFill>
              </a:endParaRP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3086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Packet </a:t>
            </a:r>
            <a:r>
              <a:rPr lang="en-US" dirty="0" smtClean="0"/>
              <a:t>Processing</a:t>
            </a:r>
            <a:endParaRPr lang="en-US" dirty="0"/>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smtClean="0"/>
              <a:t>30% Serial I/O </a:t>
            </a:r>
            <a:endParaRPr lang="en-US" sz="2400" dirty="0"/>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Logic</a:t>
            </a:r>
          </a:p>
          <a:p>
            <a:pPr algn="ctr"/>
            <a:r>
              <a:rPr lang="en-US" sz="2400" dirty="0" smtClean="0">
                <a:solidFill>
                  <a:schemeClr val="bg1"/>
                </a:solidFill>
              </a:rPr>
              <a:t>(</a:t>
            </a:r>
            <a:r>
              <a:rPr lang="en-US" sz="2400" dirty="0">
                <a:solidFill>
                  <a:schemeClr val="bg1"/>
                </a:solidFill>
              </a:rPr>
              <a:t>P</a:t>
            </a:r>
            <a:r>
              <a:rPr lang="en-US" sz="2400" dirty="0" smtClean="0">
                <a:solidFill>
                  <a:schemeClr val="bg1"/>
                </a:solidFill>
              </a:rPr>
              <a:t>acket Processing)</a:t>
            </a:r>
            <a:endParaRPr lang="en-US" sz="2400" dirty="0">
              <a:solidFill>
                <a:schemeClr val="bg1"/>
              </a:solidFill>
            </a:endParaRP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Memory</a:t>
            </a:r>
          </a:p>
          <a:p>
            <a:pPr algn="ctr"/>
            <a:r>
              <a:rPr lang="en-US" sz="2400" dirty="0" smtClean="0">
                <a:solidFill>
                  <a:schemeClr val="tx1"/>
                </a:solidFill>
              </a:rPr>
              <a:t>(Lookup tables)</a:t>
            </a:r>
            <a:endParaRPr lang="en-US" sz="2400" dirty="0">
              <a:solidFill>
                <a:schemeClr val="tx1"/>
              </a:solidFill>
            </a:endParaRP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rPr>
              <a:t> Packet </a:t>
            </a:r>
            <a:r>
              <a:rPr lang="en-US" sz="2400" dirty="0" smtClean="0">
                <a:solidFill>
                  <a:schemeClr val="tx1"/>
                </a:solidFill>
              </a:rPr>
              <a:t>Buffer</a:t>
            </a:r>
          </a:p>
          <a:p>
            <a:pPr algn="ctr"/>
            <a:r>
              <a:rPr lang="en-US" sz="2400" dirty="0" smtClean="0">
                <a:solidFill>
                  <a:schemeClr val="tx1"/>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 dictates whether “fixed function” or </a:t>
              </a:r>
              <a:r>
                <a:rPr lang="en-US" smtClean="0">
                  <a:solidFill>
                    <a:schemeClr val="tx1"/>
                  </a:solidFill>
                </a:rPr>
                <a:t>“programmable”</a:t>
              </a:r>
              <a:endParaRPr lang="en-US">
                <a:solidFill>
                  <a:schemeClr val="tx1"/>
                </a:solidFill>
              </a:endParaRP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165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smtClean="0"/>
              <a:t>Programmable switch chips are more uniform</a:t>
            </a:r>
            <a:endParaRPr lang="en-US" dirty="0"/>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smtClean="0"/>
                <a:t>Intel Alta</a:t>
              </a:r>
              <a:endParaRPr lang="en-US" dirty="0"/>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smtClean="0"/>
              <a:t>Cisco</a:t>
            </a:r>
            <a:endParaRPr lang="en-US" dirty="0"/>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smtClean="0"/>
                <a:t>Ericsson Spider</a:t>
              </a:r>
              <a:endParaRPr lang="en-US" dirty="0"/>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smtClean="0"/>
                <a:t>More programmable</a:t>
              </a:r>
              <a:endParaRPr lang="en-US" sz="2400" dirty="0"/>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smtClean="0"/>
                <a:t>Barefoot </a:t>
              </a:r>
              <a:r>
                <a:rPr lang="en-US" dirty="0" err="1" smtClean="0"/>
                <a:t>Tofino</a:t>
              </a:r>
              <a:r>
                <a:rPr lang="en-US" dirty="0" smtClean="0"/>
                <a:t> </a:t>
              </a:r>
              <a:endParaRPr lang="en-US" dirty="0"/>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9202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smtClean="0"/>
              <a:t>In summary</a:t>
            </a:r>
            <a:endParaRPr lang="en-US" b="1" dirty="0"/>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r>
              <a:rPr lang="en-US" sz="3200" dirty="0" smtClean="0"/>
              <a:t>.</a:t>
            </a:r>
            <a:endParaRPr lang="en-US" sz="3200" b="1" dirty="0" smtClean="0"/>
          </a:p>
          <a:p>
            <a:pPr marL="514350" indent="-514350">
              <a:buFont typeface="+mj-lt"/>
              <a:buAutoNum type="arabicPeriod"/>
            </a:pPr>
            <a:r>
              <a:rPr lang="en-US" sz="3200" b="1" dirty="0" smtClean="0"/>
              <a:t>Chip </a:t>
            </a:r>
            <a:r>
              <a:rPr lang="en-US" sz="3200" b="1" dirty="0" smtClean="0"/>
              <a:t>technology</a:t>
            </a:r>
            <a:r>
              <a:rPr lang="en-US" sz="3200" dirty="0" smtClean="0"/>
              <a:t>: The difference in chip area and power between “programmable” and “fixed function” is going away.</a:t>
            </a:r>
          </a:p>
          <a:p>
            <a:pPr marL="514350" indent="-514350">
              <a:buFont typeface="+mj-lt"/>
              <a:buAutoNum type="arabicPeriod"/>
            </a:pPr>
            <a:r>
              <a:rPr lang="en-US" sz="3200" b="1" dirty="0" smtClean="0"/>
              <a:t>Chip complexity</a:t>
            </a:r>
            <a:r>
              <a:rPr lang="en-US" sz="3200" dirty="0" smtClean="0"/>
              <a:t>: There are now too many protocols to correctly hard-code in silicon.</a:t>
            </a:r>
          </a:p>
          <a:p>
            <a:pPr marL="514350" indent="-514350">
              <a:buFont typeface="+mj-lt"/>
              <a:buAutoNum type="arabicPeriod"/>
            </a:pPr>
            <a:r>
              <a:rPr lang="en-US" sz="3200" b="1" dirty="0" smtClean="0"/>
              <a:t>New </a:t>
            </a:r>
            <a:r>
              <a:rPr lang="en-US" sz="3200" b="1" dirty="0" smtClean="0"/>
              <a:t>ideas</a:t>
            </a:r>
            <a:r>
              <a:rPr lang="en-US" sz="3200" dirty="0" smtClean="0"/>
              <a:t>: Beautiful new ideas are owned by the programmer, not the chip designer. </a:t>
            </a:r>
            <a:endParaRPr lang="en-US" sz="3200" dirty="0" smtClean="0"/>
          </a:p>
          <a:p>
            <a:pPr marL="514350" indent="-514350">
              <a:buFont typeface="+mj-lt"/>
              <a:buAutoNum type="arabicPeriod"/>
            </a:pPr>
            <a:r>
              <a:rPr lang="en-US" sz="3200" b="1" dirty="0" smtClean="0"/>
              <a:t>Level playing field</a:t>
            </a:r>
            <a:r>
              <a:rPr lang="en-US" sz="3200" dirty="0" smtClean="0"/>
              <a:t>: Lets </a:t>
            </a:r>
            <a:r>
              <a:rPr lang="en-US" sz="3200" dirty="0"/>
              <a:t>us create a solid platform, an abstraction layer, upon which more will be built</a:t>
            </a:r>
          </a:p>
          <a:p>
            <a:pPr marL="514350" indent="-514350">
              <a:buFont typeface="+mj-lt"/>
              <a:buAutoNum type="arabicPeriod"/>
            </a:pPr>
            <a:endParaRPr lang="en-US" sz="3200" dirty="0" smtClean="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t>To learn more, </a:t>
            </a:r>
            <a:r>
              <a:rPr lang="en-US" sz="2800"/>
              <a:t>visit </a:t>
            </a:r>
            <a:r>
              <a:rPr lang="en-US" sz="2800" smtClean="0"/>
              <a:t>P4.org</a:t>
            </a:r>
            <a:endParaRPr lang="en-US" sz="2400"/>
          </a:p>
        </p:txBody>
      </p:sp>
    </p:spTree>
    <p:extLst>
      <p:ext uri="{BB962C8B-B14F-4D97-AF65-F5344CB8AC3E}">
        <p14:creationId xmlns:p14="http://schemas.microsoft.com/office/powerpoint/2010/main" val="6173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sz="9600" smtClean="0"/>
              <a:t>Thank you!</a:t>
            </a:r>
            <a:endParaRPr lang="en-US" sz="9600"/>
          </a:p>
        </p:txBody>
      </p:sp>
    </p:spTree>
    <p:extLst>
      <p:ext uri="{BB962C8B-B14F-4D97-AF65-F5344CB8AC3E}">
        <p14:creationId xmlns:p14="http://schemas.microsoft.com/office/powerpoint/2010/main" val="1783128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smtClean="0"/>
              <a:t>When you need a new feature</a:t>
            </a:r>
            <a:r>
              <a:rPr lang="is-IS" sz="5400" b="1" dirty="0" smtClean="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smtClean="0"/>
              <a:t>Equipment vendor can’t just send you a software </a:t>
            </a:r>
            <a:r>
              <a:rPr lang="en-US" sz="3600" dirty="0"/>
              <a:t>upgrade </a:t>
            </a:r>
          </a:p>
          <a:p>
            <a:pPr marL="514350" indent="-514350" fontAlgn="base">
              <a:lnSpc>
                <a:spcPct val="110000"/>
              </a:lnSpc>
              <a:buFont typeface="+mj-lt"/>
              <a:buAutoNum type="arabicPeriod"/>
            </a:pPr>
            <a:r>
              <a:rPr lang="en-US" sz="3600" dirty="0" smtClean="0"/>
              <a:t>New forwarding features take years to develop </a:t>
            </a:r>
          </a:p>
          <a:p>
            <a:pPr marL="514350" indent="-514350" fontAlgn="base">
              <a:lnSpc>
                <a:spcPct val="110000"/>
              </a:lnSpc>
              <a:buFont typeface="+mj-lt"/>
              <a:buAutoNum type="arabicPeriod"/>
            </a:pPr>
            <a:r>
              <a:rPr lang="en-US" sz="3600" dirty="0" smtClean="0"/>
              <a:t>By </a:t>
            </a:r>
            <a:r>
              <a:rPr lang="en-US" sz="3600" dirty="0"/>
              <a:t>then, you’ve figured out </a:t>
            </a:r>
            <a:r>
              <a:rPr lang="en-US" sz="3600" dirty="0" smtClean="0"/>
              <a:t>a kludge </a:t>
            </a:r>
            <a:r>
              <a:rPr lang="en-US" sz="3600" dirty="0"/>
              <a:t>to work around it</a:t>
            </a:r>
          </a:p>
          <a:p>
            <a:pPr marL="514350" indent="-514350" fontAlgn="base">
              <a:lnSpc>
                <a:spcPct val="110000"/>
              </a:lnSpc>
              <a:buFont typeface="+mj-lt"/>
              <a:buAutoNum type="arabicPeriod"/>
            </a:pPr>
            <a:r>
              <a:rPr lang="en-US" sz="3600" dirty="0"/>
              <a:t>Your network gets more complicated, more </a:t>
            </a:r>
            <a:r>
              <a:rPr lang="en-US" sz="3600" dirty="0" smtClean="0"/>
              <a:t>brittle</a:t>
            </a:r>
            <a:endParaRPr lang="en-US" sz="3600" dirty="0"/>
          </a:p>
          <a:p>
            <a:pPr marL="514350" indent="-514350" fontAlgn="base">
              <a:lnSpc>
                <a:spcPct val="110000"/>
              </a:lnSpc>
              <a:buFont typeface="+mj-lt"/>
              <a:buAutoNum type="arabicPeriod"/>
            </a:pPr>
            <a:r>
              <a:rPr lang="en-US" sz="3600" dirty="0"/>
              <a:t>Eventually, when the </a:t>
            </a:r>
            <a:r>
              <a:rPr lang="en-US" sz="3600" dirty="0" smtClean="0"/>
              <a:t>upgrade is </a:t>
            </a:r>
            <a:r>
              <a:rPr lang="en-US" sz="3600" dirty="0"/>
              <a:t>available, it either </a:t>
            </a:r>
            <a:endParaRPr lang="en-US" sz="3600" dirty="0" smtClean="0"/>
          </a:p>
          <a:p>
            <a:pPr lvl="1" fontAlgn="base">
              <a:lnSpc>
                <a:spcPct val="110000"/>
              </a:lnSpc>
            </a:pPr>
            <a:r>
              <a:rPr lang="en-US" sz="3200" dirty="0"/>
              <a:t>N</a:t>
            </a:r>
            <a:r>
              <a:rPr lang="en-US" sz="3200" dirty="0" smtClean="0"/>
              <a:t>o </a:t>
            </a:r>
            <a:r>
              <a:rPr lang="en-US" sz="3200" dirty="0"/>
              <a:t>longer solves your problem, or </a:t>
            </a:r>
            <a:endParaRPr lang="en-US" sz="3200" dirty="0" smtClean="0"/>
          </a:p>
          <a:p>
            <a:pPr lvl="1" fontAlgn="base">
              <a:lnSpc>
                <a:spcPct val="110000"/>
              </a:lnSpc>
            </a:pPr>
            <a:r>
              <a:rPr lang="en-US" sz="3200" dirty="0"/>
              <a:t>Y</a:t>
            </a:r>
            <a:r>
              <a:rPr lang="en-US" sz="3200" dirty="0" smtClean="0"/>
              <a:t>ou </a:t>
            </a:r>
            <a:r>
              <a:rPr lang="en-US" sz="3200" dirty="0"/>
              <a:t>need </a:t>
            </a:r>
            <a:r>
              <a:rPr lang="en-US" sz="3200" dirty="0" smtClean="0"/>
              <a:t>a fork-lift upgrade, at </a:t>
            </a:r>
            <a:r>
              <a:rPr lang="en-US" sz="3200" dirty="0"/>
              <a:t>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219068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a:t>
            </a:r>
            <a:r>
              <a:rPr lang="en-US" sz="4800" b="1" dirty="0" smtClean="0"/>
              <a:t>etwork systems are built “bottoms-up”</a:t>
            </a:r>
            <a:endParaRPr lang="en-US" sz="4800" b="1" dirty="0"/>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schemeClr val="tx1"/>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t>Fixed-function </a:t>
            </a:r>
            <a:r>
              <a:rPr lang="en-US" sz="3200" dirty="0" smtClean="0"/>
              <a:t>switch</a:t>
            </a:r>
            <a:endParaRPr lang="en-US" sz="3200" dirty="0"/>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t>“This is </a:t>
              </a:r>
              <a:r>
                <a:rPr lang="en-US" sz="3200" i="1" dirty="0" smtClean="0"/>
                <a:t>how </a:t>
              </a:r>
              <a:r>
                <a:rPr lang="en-US" sz="3200" i="1" dirty="0"/>
                <a:t>I process packets …” </a:t>
              </a:r>
              <a:endParaRPr lang="en-US"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27806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0" y="-26761"/>
            <a:ext cx="12192000" cy="1325563"/>
          </a:xfrm>
        </p:spPr>
        <p:txBody>
          <a:bodyPr>
            <a:noAutofit/>
          </a:bodyPr>
          <a:lstStyle/>
          <a:p>
            <a:pPr algn="ctr"/>
            <a:r>
              <a:rPr lang="en-US" b="1" dirty="0" smtClean="0"/>
              <a:t>Network systems </a:t>
            </a:r>
            <a:r>
              <a:rPr lang="en-US" b="1" dirty="0" smtClean="0"/>
              <a:t>are starting to be </a:t>
            </a:r>
            <a:br>
              <a:rPr lang="en-US" b="1" dirty="0" smtClean="0"/>
            </a:br>
            <a:r>
              <a:rPr lang="en-US" b="1" dirty="0" smtClean="0"/>
              <a:t>programmed </a:t>
            </a:r>
            <a:r>
              <a:rPr lang="en-US" b="1" dirty="0" smtClean="0"/>
              <a:t>“top-down”</a:t>
            </a:r>
            <a:endParaRPr lang="en-US" b="1" dirty="0"/>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smtClean="0"/>
              <a:t>Programmable Switch</a:t>
            </a:r>
            <a:endParaRPr lang="en-US" sz="3200" dirty="0"/>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smtClean="0">
                <a:solidFill>
                  <a:srgbClr val="2B69B7"/>
                </a:solidFill>
              </a:rPr>
              <a:t>Driver</a:t>
            </a:r>
            <a:endParaRPr lang="en-US" sz="2400" dirty="0">
              <a:solidFill>
                <a:srgbClr val="2B69B7"/>
              </a:solidFill>
            </a:endParaRP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schemeClr val="tx1"/>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t>“This is </a:t>
            </a:r>
            <a:r>
              <a:rPr lang="en-US" sz="3200" i="1" dirty="0" smtClean="0"/>
              <a:t>precisely how you must </a:t>
            </a:r>
            <a:r>
              <a:rPr lang="en-US" sz="3200" i="1" dirty="0"/>
              <a:t>process </a:t>
            </a:r>
            <a:r>
              <a:rPr lang="en-US" sz="3200" i="1" dirty="0" smtClean="0"/>
              <a:t>packets” </a:t>
            </a:r>
            <a:endParaRPr lang="en-US" sz="32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082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4842" y="0"/>
            <a:ext cx="10515600" cy="1325563"/>
          </a:xfrm>
        </p:spPr>
        <p:txBody>
          <a:bodyPr>
            <a:normAutofit/>
          </a:bodyPr>
          <a:lstStyle/>
          <a:p>
            <a:r>
              <a:rPr lang="en-US" sz="6000" b="1" dirty="0" smtClean="0"/>
              <a:t>Outline</a:t>
            </a:r>
            <a:endParaRPr lang="en-US" sz="6000" b="1"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smtClean="0"/>
              <a:t>Why </a:t>
            </a:r>
            <a:r>
              <a:rPr lang="en-US" sz="4000" dirty="0"/>
              <a:t>programmability is happening </a:t>
            </a:r>
            <a:r>
              <a:rPr lang="en-US" sz="4000" dirty="0" smtClean="0"/>
              <a:t>now</a:t>
            </a:r>
          </a:p>
          <a:p>
            <a:pPr marL="514350" indent="-514350">
              <a:buFont typeface="+mj-lt"/>
              <a:buAutoNum type="arabicPeriod"/>
            </a:pPr>
            <a:r>
              <a:rPr lang="en-US" sz="4000" dirty="0" smtClean="0"/>
              <a:t>How programmability is being used</a:t>
            </a:r>
          </a:p>
          <a:p>
            <a:pPr lvl="1"/>
            <a:r>
              <a:rPr lang="en-US" sz="3200" dirty="0" smtClean="0">
                <a:solidFill>
                  <a:schemeClr val="accent5"/>
                </a:solidFill>
              </a:rPr>
              <a:t>Subtract features: Reducing complexity </a:t>
            </a:r>
          </a:p>
          <a:p>
            <a:pPr lvl="1"/>
            <a:r>
              <a:rPr lang="en-US" sz="3200" dirty="0" smtClean="0">
                <a:solidFill>
                  <a:schemeClr val="accent5"/>
                </a:solidFill>
              </a:rPr>
              <a:t>Add proprietary features: Invent, differentiate, own</a:t>
            </a:r>
          </a:p>
          <a:p>
            <a:pPr lvl="1"/>
            <a:r>
              <a:rPr lang="en-US" sz="3200" dirty="0" smtClean="0">
                <a:solidFill>
                  <a:schemeClr val="accent5"/>
                </a:solidFill>
              </a:rPr>
              <a:t>Silicon independence: Breaking a lock-in</a:t>
            </a:r>
          </a:p>
          <a:p>
            <a:pPr lvl="1"/>
            <a:r>
              <a:rPr lang="en-US" sz="3200" dirty="0" smtClean="0">
                <a:solidFill>
                  <a:schemeClr val="accent5"/>
                </a:solidFill>
              </a:rPr>
              <a:t>Telemetry and measurement</a:t>
            </a:r>
          </a:p>
          <a:p>
            <a:pPr marL="514350" indent="-514350">
              <a:buFont typeface="+mj-lt"/>
              <a:buAutoNum type="arabicPeriod"/>
            </a:pPr>
            <a:r>
              <a:rPr lang="en-US" sz="4000" dirty="0" smtClean="0"/>
              <a:t>Why programmability now from an ASIC technology viewpoint</a:t>
            </a:r>
          </a:p>
          <a:p>
            <a:pPr marL="971550" lvl="1" indent="-514350">
              <a:buFont typeface="+mj-lt"/>
              <a:buAutoNum type="arabicPeriod"/>
            </a:pPr>
            <a:endParaRPr lang="en-US" sz="3600" dirty="0" smtClean="0"/>
          </a:p>
          <a:p>
            <a:pPr marL="971550" lvl="1" indent="-514350">
              <a:buFont typeface="+mj-lt"/>
              <a:buAutoNum type="arabicPeriod"/>
            </a:pPr>
            <a:endParaRPr lang="en-US" sz="3600" dirty="0"/>
          </a:p>
        </p:txBody>
      </p:sp>
    </p:spTree>
    <p:extLst>
      <p:ext uri="{BB962C8B-B14F-4D97-AF65-F5344CB8AC3E}">
        <p14:creationId xmlns:p14="http://schemas.microsoft.com/office/powerpoint/2010/main" val="84928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Domain Specific Processors</a:t>
            </a:r>
            <a:endParaRPr lang="en-US" b="1" dirty="0"/>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schemeClr val="tx1"/>
                    </a:solidFill>
                  </a:rPr>
                  <a:t>Java</a:t>
                </a:r>
                <a:endParaRPr lang="en-US" sz="2667" dirty="0">
                  <a:solidFill>
                    <a:schemeClr val="tx1"/>
                  </a:solidFill>
                </a:endParaRP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schemeClr val="tx1"/>
                    </a:solidFill>
                  </a:rPr>
                  <a:t>OpenCL</a:t>
                </a:r>
                <a:endParaRPr lang="en-US" sz="2667" dirty="0">
                  <a:solidFill>
                    <a:schemeClr val="tx1"/>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smtClean="0"/>
                <a:t>Signal </a:t>
              </a:r>
            </a:p>
            <a:p>
              <a:pPr algn="ctr"/>
              <a:r>
                <a:rPr lang="en-US" sz="2667" dirty="0" smtClean="0"/>
                <a:t>Processing</a:t>
              </a:r>
              <a:endParaRPr lang="en-US" sz="2667" dirty="0"/>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smtClean="0">
                    <a:solidFill>
                      <a:schemeClr val="tx1"/>
                    </a:solidFill>
                  </a:rPr>
                  <a:t>Matlab</a:t>
                </a:r>
                <a:endParaRPr lang="en-US" sz="2667" dirty="0">
                  <a:solidFill>
                    <a:schemeClr val="tx1"/>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smtClean="0"/>
                <a:t>Machine</a:t>
              </a:r>
            </a:p>
            <a:p>
              <a:pPr algn="ctr"/>
              <a:r>
                <a:rPr lang="en-US" sz="2667" dirty="0" smtClean="0"/>
                <a:t>Learning</a:t>
              </a:r>
              <a:endParaRPr lang="en-US" sz="2667" dirty="0"/>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smtClean="0"/>
                <a:t>TPU</a:t>
              </a:r>
              <a:endParaRPr lang="en-US"/>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rPr>
                  <a:t>TensorFlow</a:t>
                </a:r>
                <a:endParaRPr lang="en-US" sz="2400" dirty="0">
                  <a:solidFill>
                    <a:schemeClr val="tx1"/>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smtClean="0"/>
                <a:t>Networking</a:t>
              </a:r>
              <a:endParaRPr lang="en-US" sz="2667" dirty="0"/>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smtClean="0">
                    <a:solidFill>
                      <a:schemeClr val="tx1"/>
                    </a:solidFill>
                  </a:rPr>
                  <a:t>Language</a:t>
                </a:r>
                <a:endParaRPr lang="en-US" sz="2667" dirty="0">
                  <a:solidFill>
                    <a:schemeClr val="tx1"/>
                  </a:solidFill>
                </a:endParaRP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schemeClr val="tx1"/>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smtClean="0">
                  <a:solidFill>
                    <a:schemeClr val="accent1">
                      <a:lumMod val="60000"/>
                      <a:lumOff val="40000"/>
                    </a:schemeClr>
                  </a:solidFill>
                </a:rPr>
                <a:t>&gt;&gt;&gt;</a:t>
              </a:r>
              <a:endParaRPr lang="en-US" sz="4800">
                <a:solidFill>
                  <a:schemeClr val="accent1">
                    <a:lumMod val="60000"/>
                    <a:lumOff val="40000"/>
                  </a:schemeClr>
                </a:solidFill>
              </a:endParaRPr>
            </a:p>
          </p:txBody>
        </p:sp>
      </p:grpSp>
    </p:spTree>
    <p:extLst>
      <p:ext uri="{BB962C8B-B14F-4D97-AF65-F5344CB8AC3E}">
        <p14:creationId xmlns:p14="http://schemas.microsoft.com/office/powerpoint/2010/main" val="171993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15012</TotalTime>
  <Words>3197</Words>
  <Application>Microsoft Macintosh PowerPoint</Application>
  <PresentationFormat>Widescreen</PresentationFormat>
  <Paragraphs>596</Paragraphs>
  <Slides>45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Calibri Light</vt:lpstr>
      <vt:lpstr>Courier New</vt:lpstr>
      <vt:lpstr>LucidaGrande</vt:lpstr>
      <vt:lpstr>Mangal</vt:lpstr>
      <vt:lpstr>Wingdings</vt:lpstr>
      <vt:lpstr>Arial</vt:lpstr>
      <vt:lpstr>Office Theme</vt:lpstr>
      <vt:lpstr>Programmable forwarding planes are here to stay</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W McKeown</dc:creator>
  <cp:lastModifiedBy>Microsoft Office User</cp:lastModifiedBy>
  <cp:revision>155</cp:revision>
  <dcterms:created xsi:type="dcterms:W3CDTF">2017-01-09T23:24:22Z</dcterms:created>
  <dcterms:modified xsi:type="dcterms:W3CDTF">2017-08-21T17:59:04Z</dcterms:modified>
</cp:coreProperties>
</file>